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6.xml" ContentType="application/vnd.openxmlformats-officedocument.drawingml.diagramData+xml"/>
  <Override PartName="/ppt/drawings/drawing16.xml" ContentType="application/vnd.openxmlformats-officedocument.drawingml.chartshapes+xml"/>
  <Override PartName="/ppt/drawings/drawing15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10.xml" ContentType="application/vnd.openxmlformats-officedocument.drawingml.chartshapes+xml"/>
  <Override PartName="/ppt/drawings/drawing9.xml" ContentType="application/vnd.openxmlformats-officedocument.drawingml.chartshapes+xml"/>
  <Override PartName="/ppt/diagrams/data3.xml" ContentType="application/vnd.openxmlformats-officedocument.drawingml.diagramData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21.xml" ContentType="application/vnd.openxmlformats-officedocument.presentationml.slide+xml"/>
  <Override PartName="/ppt/slides/slide49.xml" ContentType="application/vnd.openxmlformats-officedocument.presentationml.slide+xml"/>
  <Override PartName="/ppt/slides/slide35.xml" ContentType="application/vnd.openxmlformats-officedocument.presentationml.slide+xml"/>
  <Override PartName="/ppt/slides/slide48.xml" ContentType="application/vnd.openxmlformats-officedocument.presentationml.slide+xml"/>
  <Override PartName="/ppt/slides/slide3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17.xml" ContentType="application/vnd.openxmlformats-officedocument.presentationml.slide+xml"/>
  <Override PartName="/ppt/slides/slide38.xml" ContentType="application/vnd.openxmlformats-officedocument.presentationml.slide+xml"/>
  <Override PartName="/ppt/slides/slide18.xml" ContentType="application/vnd.openxmlformats-officedocument.presentationml.slide+xml"/>
  <Override PartName="/ppt/slides/slide50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51.xml" ContentType="application/vnd.openxmlformats-officedocument.presentationml.slide+xml"/>
  <Override PartName="/ppt/slides/slide33.xml" ContentType="application/vnd.openxmlformats-officedocument.presentationml.slide+xml"/>
  <Override PartName="/ppt/slides/slide23.xml" ContentType="application/vnd.openxmlformats-officedocument.presentationml.slide+xml"/>
  <Override PartName="/ppt/slides/slide45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4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8.xml" ContentType="application/vnd.openxmlformats-officedocument.presentationml.slide+xml"/>
  <Override PartName="/ppt/slides/slide4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11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notesMasters/notesMaster1.xml" ContentType="application/vnd.openxmlformats-officedocument.presentationml.notesMaster+xml"/>
  <Override PartName="/ppt/charts/chart32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omments/comment1.xml" ContentType="application/vnd.openxmlformats-officedocument.presentationml.comments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charts/chart5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3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3.xml" ContentType="application/vnd.openxmlformats-officedocument.drawingml.chart+xml"/>
  <Override PartName="/ppt/diagrams/colors3.xml" ContentType="application/vnd.openxmlformats-officedocument.drawingml.diagramColors+xml"/>
  <Override PartName="/ppt/diagrams/layout1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colors4.xml" ContentType="application/vnd.openxmlformats-officedocument.drawingml.diagramColors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diagrams/colors5.xml" ContentType="application/vnd.openxmlformats-officedocument.drawingml.diagramColors+xml"/>
  <Override PartName="/ppt/charts/chart3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16.xml" ContentType="application/vnd.openxmlformats-officedocument.drawingml.chart+xml"/>
  <Override PartName="/ppt/charts/chart24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31.xml" ContentType="application/vnd.openxmlformats-officedocument.drawingml.chart+xml"/>
  <Override PartName="/ppt/charts/chart33.xml" ContentType="application/vnd.openxmlformats-officedocument.drawingml.chart+xml"/>
  <Override PartName="/ppt/charts/chart30.xml" ContentType="application/vnd.openxmlformats-officedocument.drawingml.chart+xml"/>
  <Override PartName="/ppt/charts/chart29.xml" ContentType="application/vnd.openxmlformats-officedocument.drawingml.chart+xml"/>
  <Override PartName="/ppt/charts/chart23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22.xml" ContentType="application/vnd.openxmlformats-officedocument.drawingml.chart+xml"/>
  <Override PartName="/ppt/charts/chart21.xml" ContentType="application/vnd.openxmlformats-officedocument.drawingml.chart+xml"/>
  <Override PartName="/ppt/charts/chart20.xml" ContentType="application/vnd.openxmlformats-officedocument.drawingml.chart+xml"/>
  <Override PartName="/ppt/charts/chart19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rawing16.xml" ContentType="application/vnd.ms-office.drawingml.diagramDrawing+xml"/>
  <Override PartName="/ppt/diagrams/drawing5.xml" ContentType="application/vnd.ms-office.drawingml.diagramDrawing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notesMasterIdLst>
    <p:notesMasterId r:id="rId54"/>
  </p:notesMasterIdLst>
  <p:sldIdLst>
    <p:sldId id="385" r:id="rId2"/>
    <p:sldId id="391" r:id="rId3"/>
    <p:sldId id="411" r:id="rId4"/>
    <p:sldId id="412" r:id="rId5"/>
    <p:sldId id="269" r:id="rId6"/>
    <p:sldId id="402" r:id="rId7"/>
    <p:sldId id="400" r:id="rId8"/>
    <p:sldId id="401" r:id="rId9"/>
    <p:sldId id="349" r:id="rId10"/>
    <p:sldId id="351" r:id="rId11"/>
    <p:sldId id="352" r:id="rId12"/>
    <p:sldId id="353" r:id="rId13"/>
    <p:sldId id="354" r:id="rId14"/>
    <p:sldId id="355" r:id="rId15"/>
    <p:sldId id="357" r:id="rId16"/>
    <p:sldId id="358" r:id="rId17"/>
    <p:sldId id="359" r:id="rId18"/>
    <p:sldId id="360" r:id="rId19"/>
    <p:sldId id="361" r:id="rId20"/>
    <p:sldId id="363" r:id="rId21"/>
    <p:sldId id="364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98" r:id="rId35"/>
    <p:sldId id="404" r:id="rId36"/>
    <p:sldId id="408" r:id="rId37"/>
    <p:sldId id="405" r:id="rId38"/>
    <p:sldId id="406" r:id="rId39"/>
    <p:sldId id="407" r:id="rId40"/>
    <p:sldId id="337" r:id="rId41"/>
    <p:sldId id="339" r:id="rId42"/>
    <p:sldId id="409" r:id="rId43"/>
    <p:sldId id="410" r:id="rId44"/>
    <p:sldId id="341" r:id="rId45"/>
    <p:sldId id="342" r:id="rId46"/>
    <p:sldId id="343" r:id="rId47"/>
    <p:sldId id="326" r:id="rId48"/>
    <p:sldId id="327" r:id="rId49"/>
    <p:sldId id="382" r:id="rId50"/>
    <p:sldId id="330" r:id="rId51"/>
    <p:sldId id="383" r:id="rId52"/>
    <p:sldId id="261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sh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66FF"/>
    <a:srgbClr val="00FF00"/>
    <a:srgbClr val="FF3399"/>
    <a:srgbClr val="66FF66"/>
    <a:srgbClr val="06EEFA"/>
    <a:srgbClr val="0000FF"/>
    <a:srgbClr val="FF00FF"/>
    <a:srgbClr val="18F662"/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8053" autoAdjust="0"/>
    <p:restoredTop sz="94653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63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customXml" Target="../customXml/item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3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2323230453527238E-2"/>
          <c:y val="3.9506034585666892E-2"/>
          <c:w val="0.68248673232038648"/>
          <c:h val="0.760804569946095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доходы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147915.6</c:v>
                </c:pt>
                <c:pt idx="1">
                  <c:v>150715.1</c:v>
                </c:pt>
                <c:pt idx="2">
                  <c:v>156160.79999999999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2.9384754957751877E-3"/>
                  <c:y val="-0.12345635808020892"/>
                </c:manualLayout>
              </c:layout>
              <c:showVal val="1"/>
            </c:dLbl>
            <c:dLbl>
              <c:idx val="1"/>
              <c:layout>
                <c:manualLayout>
                  <c:x val="4.4077132436627937E-3"/>
                  <c:y val="-7.9012069171333923E-2"/>
                </c:manualLayout>
              </c:layout>
              <c:showVal val="1"/>
            </c:dLbl>
            <c:dLbl>
              <c:idx val="2"/>
              <c:layout>
                <c:manualLayout>
                  <c:x val="4.4077132436627937E-3"/>
                  <c:y val="-7.1604687686521312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2301.4</c:v>
                </c:pt>
                <c:pt idx="1">
                  <c:v>3018.4</c:v>
                </c:pt>
                <c:pt idx="2">
                  <c:v>3112.4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351993.9</c:v>
                </c:pt>
                <c:pt idx="1">
                  <c:v>305053.7</c:v>
                </c:pt>
                <c:pt idx="2">
                  <c:v>228335.4</c:v>
                </c:pt>
              </c:numCache>
            </c:numRef>
          </c:val>
        </c:ser>
        <c:shape val="box"/>
        <c:axId val="98943360"/>
        <c:axId val="98944896"/>
        <c:axId val="0"/>
      </c:bar3DChart>
      <c:catAx>
        <c:axId val="98943360"/>
        <c:scaling>
          <c:orientation val="minMax"/>
        </c:scaling>
        <c:axPos val="b"/>
        <c:numFmt formatCode="General" sourceLinked="1"/>
        <c:tickLblPos val="nextTo"/>
        <c:crossAx val="98944896"/>
        <c:crosses val="autoZero"/>
        <c:auto val="1"/>
        <c:lblAlgn val="ctr"/>
        <c:lblOffset val="100"/>
      </c:catAx>
      <c:valAx>
        <c:axId val="98944896"/>
        <c:scaling>
          <c:orientation val="minMax"/>
        </c:scaling>
        <c:delete val="1"/>
        <c:axPos val="l"/>
        <c:numFmt formatCode="0.0" sourceLinked="1"/>
        <c:tickLblPos val="nextTo"/>
        <c:crossAx val="9894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43624746035849"/>
          <c:y val="0.41776426173681241"/>
          <c:w val="0.28683034331176332"/>
          <c:h val="0.3813229925206737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39588850004861842"/>
          <c:y val="3.9284457252522831E-2"/>
          <c:w val="0.43372958588510396"/>
          <c:h val="0.9382672814603205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70F12F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Доходы от продажи земельных участков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1229</c:v>
                </c:pt>
                <c:pt idx="1">
                  <c:v>325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dLbls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Доходы от продажи земельных участков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1524</c:v>
                </c:pt>
                <c:pt idx="1">
                  <c:v>446</c:v>
                </c:pt>
                <c:pt idx="2">
                  <c:v>350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66FFFF"/>
            </a:solidFill>
            <a:ln>
              <a:prstDash val="sysDash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</c:v>
                </c:pt>
                <c:pt idx="1">
                  <c:v>Доходы от сдачи в аренду имущества</c:v>
                </c:pt>
                <c:pt idx="2">
                  <c:v>Доходы от продажи земельных участков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1585</c:v>
                </c:pt>
                <c:pt idx="1">
                  <c:v>464</c:v>
                </c:pt>
                <c:pt idx="2">
                  <c:v>364</c:v>
                </c:pt>
              </c:numCache>
            </c:numRef>
          </c:val>
        </c:ser>
        <c:dLbls>
          <c:showVal val="1"/>
        </c:dLbls>
        <c:axId val="105047552"/>
        <c:axId val="105046016"/>
      </c:barChart>
      <c:valAx>
        <c:axId val="105046016"/>
        <c:scaling>
          <c:orientation val="minMax"/>
        </c:scaling>
        <c:axPos val="b"/>
        <c:numFmt formatCode="0.0" sourceLinked="1"/>
        <c:tickLblPos val="none"/>
        <c:crossAx val="105047552"/>
        <c:crosses val="autoZero"/>
        <c:crossBetween val="between"/>
      </c:valAx>
      <c:catAx>
        <c:axId val="105047552"/>
        <c:scaling>
          <c:orientation val="minMax"/>
        </c:scaling>
        <c:axPos val="l"/>
        <c:numFmt formatCode="dd/mm/yyyy" sourceLinked="1"/>
        <c:tickLblPos val="nextTo"/>
        <c:crossAx val="105046016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39406528419549502"/>
          <c:y val="0"/>
          <c:w val="0.60593471580450564"/>
          <c:h val="0.916160788998074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66FF"/>
            </a:solidFill>
          </c:spPr>
          <c:dLbls>
            <c:dLbl>
              <c:idx val="0"/>
              <c:layout>
                <c:manualLayout>
                  <c:x val="-7.0821545864888896E-2"/>
                  <c:y val="-1.191816816816819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20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4814711124798193E-3"/>
                  <c:y val="5.612065321788976E-3"/>
                </c:manualLayout>
              </c:layout>
              <c:showVal val="1"/>
            </c:dLbl>
            <c:dLbl>
              <c:idx val="5"/>
              <c:layout>
                <c:manualLayout>
                  <c:x val="7.2266883535602134E-3"/>
                  <c:y val="1.9752948166397589E-2"/>
                </c:manualLayout>
              </c:layout>
              <c:showVal val="1"/>
            </c:dLbl>
            <c:dLbl>
              <c:idx val="8"/>
              <c:layout>
                <c:manualLayout>
                  <c:x val="1.4453376707119141E-3"/>
                  <c:y val="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1"/>
                <c:pt idx="0">
                  <c:v>Админиситративные штрафы,установленные Главой 5 Кодекса Российской Федерации об административных правонарушениях, за админитративные правонарушения, посягающие на права граждан, налагаемые мировыми судьями, комиссиями по делам несовершеннолетних и защите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-0.14453376707120191"/>
                  <c:y val="-2.1452702702702792E-2"/>
                </c:manualLayout>
              </c:layout>
              <c:showVal val="1"/>
            </c:dLbl>
            <c:dLbl>
              <c:idx val="5"/>
              <c:layout>
                <c:manualLayout>
                  <c:x val="4.3360130121360583E-3"/>
                  <c:y val="1.728382964559844E-2"/>
                </c:manualLayout>
              </c:layout>
              <c:showVal val="1"/>
            </c:dLbl>
            <c:dLbl>
              <c:idx val="8"/>
              <c:layout>
                <c:manualLayout>
                  <c:x val="5.7813506828481393E-3"/>
                  <c:y val="1.481471112479819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1"/>
                <c:pt idx="0">
                  <c:v>Админиситративные штрафы,установленные Главой 5 Кодекса Российской Федерации об административных правонарушениях, за админитративные правонарушения, посягающие на права граждан, налагаемые мировыми судьями, комиссиями по делам несовершеннолетних и защите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год2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0.25437943004531544"/>
                  <c:y val="-4.7672672672673553E-3"/>
                </c:manualLayout>
              </c:layout>
              <c:showVal val="1"/>
            </c:dLbl>
            <c:dLbl>
              <c:idx val="8"/>
              <c:layout>
                <c:manualLayout>
                  <c:x val="4.3360130121360583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1"/>
                <c:pt idx="0">
                  <c:v>Админиситративные штрафы,установленные Главой 5 Кодекса Российской Федерации об административных правонарушениях, за админитративные правонарушения, посягающие на права граждан, налагаемые мировыми судьями, комиссиями по делам несовершеннолетних и защите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</c:v>
                </c:pt>
              </c:numCache>
            </c:numRef>
          </c:val>
        </c:ser>
        <c:gapWidth val="0"/>
        <c:shape val="box"/>
        <c:axId val="105382656"/>
        <c:axId val="105384192"/>
        <c:axId val="0"/>
      </c:bar3DChart>
      <c:catAx>
        <c:axId val="105382656"/>
        <c:scaling>
          <c:orientation val="minMax"/>
        </c:scaling>
        <c:axPos val="b"/>
        <c:tickLblPos val="nextTo"/>
        <c:txPr>
          <a:bodyPr anchor="t" anchorCtr="0"/>
          <a:lstStyle/>
          <a:p>
            <a:pPr>
              <a:defRPr sz="1000" b="0"/>
            </a:pPr>
            <a:endParaRPr lang="ru-RU"/>
          </a:p>
        </c:txPr>
        <c:crossAx val="105384192"/>
        <c:crosses val="autoZero"/>
        <c:auto val="1"/>
        <c:lblAlgn val="l"/>
        <c:lblOffset val="100"/>
      </c:catAx>
      <c:valAx>
        <c:axId val="10538419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5382656"/>
        <c:crosses val="autoZero"/>
        <c:crossBetween val="between"/>
      </c:valAx>
    </c:plotArea>
    <c:legend>
      <c:legendPos val="b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996824484741792E-2"/>
          <c:y val="2.5159142761271652E-2"/>
          <c:w val="0.90171725201125907"/>
          <c:h val="0.7497905348957852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гп Сернурское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rgbClr val="FF00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32EE7A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howVal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Доходы от аренды земельных участков</c:v>
                </c:pt>
                <c:pt idx="4">
                  <c:v>Прочие доходы от использования имуществаимущества</c:v>
                </c:pt>
                <c:pt idx="5">
                  <c:v>Доходы от продажи земельных участков</c:v>
                </c:pt>
                <c:pt idx="6">
                  <c:v>Доходы от аренды  имущества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9702</c:v>
                </c:pt>
                <c:pt idx="1">
                  <c:v>1423</c:v>
                </c:pt>
                <c:pt idx="2">
                  <c:v>3286</c:v>
                </c:pt>
                <c:pt idx="3">
                  <c:v>136</c:v>
                </c:pt>
                <c:pt idx="4">
                  <c:v>70</c:v>
                </c:pt>
                <c:pt idx="5">
                  <c:v>350</c:v>
                </c:pt>
                <c:pt idx="6">
                  <c:v>210</c:v>
                </c:pt>
              </c:numCache>
            </c:numRef>
          </c:val>
        </c:ser>
        <c:gapWidth val="0"/>
        <c:overlap val="88"/>
        <c:axId val="105777024"/>
        <c:axId val="105778560"/>
      </c:barChart>
      <c:catAx>
        <c:axId val="105777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5778560"/>
        <c:crosses val="autoZero"/>
        <c:auto val="1"/>
        <c:lblAlgn val="ctr"/>
        <c:lblOffset val="100"/>
      </c:catAx>
      <c:valAx>
        <c:axId val="10577856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577702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5592173236802635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604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Pt>
            <c:idx val="0"/>
            <c:spPr>
              <a:solidFill>
                <a:srgbClr val="00FF99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203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166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33CC"/>
              </a:solidFill>
            </c:spPr>
          </c:dPt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462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62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388</c:v>
                </c:pt>
              </c:numCache>
            </c:numRef>
          </c:val>
        </c:ser>
        <c:gapWidth val="0"/>
        <c:overlap val="98"/>
        <c:axId val="105616128"/>
        <c:axId val="105617664"/>
      </c:barChart>
      <c:catAx>
        <c:axId val="1056161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5617664"/>
        <c:crosses val="autoZero"/>
        <c:auto val="1"/>
        <c:lblAlgn val="ctr"/>
        <c:lblOffset val="100"/>
      </c:catAx>
      <c:valAx>
        <c:axId val="10561766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5616128"/>
        <c:crosses val="autoZero"/>
        <c:crossBetween val="between"/>
      </c:valAx>
    </c:plotArea>
    <c:legend>
      <c:legendPos val="b"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depthPercent val="100"/>
      <c:rAngAx val="1"/>
    </c:view3D>
    <c:plotArea>
      <c:layout>
        <c:manualLayout>
          <c:layoutTarget val="inner"/>
          <c:xMode val="edge"/>
          <c:yMode val="edge"/>
          <c:x val="0.3730921827261891"/>
          <c:y val="1.284376653749638E-3"/>
          <c:w val="0.90171725201125907"/>
          <c:h val="0.559217323680263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Лист1!$C$2</c:f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Лист1!$D$2</c:f>
            </c:numRef>
          </c:val>
          <c:shape val="cylinder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Лист1!$E$2</c:f>
            </c:numRef>
          </c:val>
          <c:shape val="cylinder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00FF"/>
            </a:solidFill>
          </c:spPr>
          <c:dLbls>
            <c:dLbl>
              <c:idx val="0"/>
              <c:showVal val="1"/>
              <c:showSerName val="1"/>
            </c:dLbl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189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2.1680065060680282E-2"/>
                  <c:y val="4.8780279622390323E-2"/>
                </c:manualLayout>
              </c:layout>
              <c:showVal val="1"/>
              <c:showSerName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Лист1!$H$2</c:f>
            </c:numRef>
          </c:val>
          <c:shape val="cylinder"/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12D45C"/>
            </a:solidFill>
          </c:spPr>
          <c:dLbls>
            <c:dLbl>
              <c:idx val="0"/>
              <c:layout>
                <c:manualLayout>
                  <c:x val="3.4688104097088453E-2"/>
                  <c:y val="-1.0840062138308957E-2"/>
                </c:manualLayout>
              </c:layout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cat>
          <c:val>
            <c:numRef>
              <c:f>Лист1!$J$2</c:f>
            </c:numRef>
          </c:val>
          <c:shape val="cylinder"/>
        </c:ser>
        <c:gapWidth val="0"/>
        <c:shape val="cone"/>
        <c:axId val="105931520"/>
        <c:axId val="105933056"/>
        <c:axId val="0"/>
      </c:bar3DChart>
      <c:catAx>
        <c:axId val="105931520"/>
        <c:scaling>
          <c:orientation val="minMax"/>
        </c:scaling>
        <c:delete val="1"/>
        <c:axPos val="b"/>
        <c:numFmt formatCode="General" sourceLinked="1"/>
        <c:tickLblPos val="none"/>
        <c:crossAx val="105933056"/>
        <c:crosses val="autoZero"/>
        <c:auto val="1"/>
        <c:lblAlgn val="ctr"/>
        <c:lblOffset val="100"/>
      </c:catAx>
      <c:valAx>
        <c:axId val="10593305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5931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45341084895688E-2"/>
          <c:y val="0.80995514604209762"/>
          <c:w val="0.9182693412924775"/>
          <c:h val="0.1267032554328359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8282747988740884E-2"/>
          <c:y val="2.2964430536782227E-2"/>
          <c:w val="0.90171725201125907"/>
          <c:h val="0.8194408772824597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8.6020903305281268E-2"/>
                  <c:y val="2.5764714999649031E-3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</c:spPr>
          <c:dPt>
            <c:idx val="0"/>
            <c:spPr>
              <a:solidFill>
                <a:srgbClr val="12D45C"/>
              </a:solidFill>
            </c:spPr>
          </c:dPt>
          <c:dLbls>
            <c:dLbl>
              <c:idx val="0"/>
              <c:layout>
                <c:manualLayout>
                  <c:x val="0.11756190118388272"/>
                  <c:y val="-3.607060099950864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66"/>
            </a:solidFill>
          </c:spPr>
          <c:dLbls>
            <c:dLbl>
              <c:idx val="0"/>
              <c:layout>
                <c:manualLayout>
                  <c:x val="4.3010451652639933E-3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107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0.14193449045371467"/>
                  <c:y val="-5.4105901499262969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35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3081995757205231E-2"/>
                  <c:y val="-6.1835315999157682E-2"/>
                </c:manualLayout>
              </c:layout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35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33CC"/>
            </a:solidFill>
          </c:spPr>
          <c:dLbls>
            <c:dLbl>
              <c:idx val="0"/>
              <c:layout>
                <c:manualLayout>
                  <c:x val="0.12616399151441043"/>
                  <c:y val="-7.729414499894710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5.5913587148433593E-2"/>
                  <c:y val="-7.987061649891201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97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solidFill>
              <a:srgbClr val="00FF99"/>
            </a:solidFill>
          </c:spPr>
          <c:dLbls>
            <c:dLbl>
              <c:idx val="0"/>
              <c:layout>
                <c:manualLayout>
                  <c:x val="8.7454585027034501E-2"/>
                  <c:y val="-6.9564730499052374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57</c:v>
                </c:pt>
              </c:numCache>
            </c:numRef>
          </c:val>
        </c:ser>
        <c:gapWidth val="4"/>
        <c:gapDepth val="0"/>
        <c:shape val="cone"/>
        <c:axId val="106265984"/>
        <c:axId val="106288256"/>
        <c:axId val="0"/>
      </c:bar3DChart>
      <c:catAx>
        <c:axId val="106265984"/>
        <c:scaling>
          <c:orientation val="minMax"/>
        </c:scaling>
        <c:delete val="1"/>
        <c:axPos val="b"/>
        <c:numFmt formatCode="General" sourceLinked="1"/>
        <c:tickLblPos val="none"/>
        <c:crossAx val="106288256"/>
        <c:crosses val="autoZero"/>
        <c:auto val="1"/>
        <c:lblAlgn val="ctr"/>
        <c:lblOffset val="100"/>
      </c:catAx>
      <c:valAx>
        <c:axId val="10628825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6265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084049213197533"/>
          <c:w val="1"/>
          <c:h val="0.12274936631441558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547596241886242"/>
          <c:y val="3.2177444884967495E-2"/>
          <c:w val="0.63449814788382364"/>
          <c:h val="0.841396197240425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blipFill>
              <a:blip xmlns:r="http://schemas.openxmlformats.org/officeDocument/2006/relationships" r:embed="rId5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455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blipFill>
              <a:blip xmlns:r="http://schemas.openxmlformats.org/officeDocument/2006/relationships" r:embed="rId6"/>
              <a:tile tx="0" ty="0" sx="100000" sy="100000" flip="none" algn="tl"/>
            </a:blip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252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blipFill>
              <a:blip xmlns:r="http://schemas.openxmlformats.org/officeDocument/2006/relationships" r:embed="rId7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377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Чендемеровское</c:v>
                </c:pt>
              </c:strCache>
            </c:strRef>
          </c:tx>
          <c:spPr>
            <a:blipFill>
              <a:blip xmlns:r="http://schemas.openxmlformats.org/officeDocument/2006/relationships" r:embed="rId8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Земельный налог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255</c:v>
                </c:pt>
              </c:numCache>
            </c:numRef>
          </c:val>
        </c:ser>
        <c:gapWidth val="300"/>
        <c:overlap val="100"/>
        <c:serLines/>
        <c:axId val="106477824"/>
        <c:axId val="106377216"/>
      </c:barChart>
      <c:catAx>
        <c:axId val="1064778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6377216"/>
        <c:crosses val="autoZero"/>
        <c:auto val="1"/>
        <c:lblAlgn val="ctr"/>
        <c:lblOffset val="100"/>
      </c:catAx>
      <c:valAx>
        <c:axId val="10637721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6477824"/>
        <c:crosses val="autoZero"/>
        <c:crossBetween val="between"/>
      </c:valAx>
    </c:plotArea>
    <c:legend>
      <c:legendPos val="r"/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9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8189678397075264E-2"/>
          <c:y val="2.2015847531314688E-2"/>
          <c:w val="0.90171725201125907"/>
          <c:h val="0.731840846283660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66FFFF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 Верхнекугенерское</c:v>
                </c:pt>
              </c:strCache>
            </c:strRef>
          </c:tx>
          <c:spPr>
            <a:solidFill>
              <a:srgbClr val="FF00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733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 Дубниковское</c:v>
                </c:pt>
              </c:strCache>
            </c:strRef>
          </c:tx>
          <c:spPr>
            <a:solidFill>
              <a:srgbClr val="00FF99"/>
            </a:solidFill>
            <a:effectLst>
              <a:glow rad="101600">
                <a:srgbClr val="7CFC7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460</c:v>
                </c:pt>
                <c:pt idx="1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 Зашижемское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1">
                  <c:v>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 Казанское</c:v>
                </c:pt>
              </c:strCache>
            </c:strRef>
          </c:tx>
          <c:spPr>
            <a:solidFill>
              <a:srgbClr val="89377D"/>
            </a:solidFill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Lbls>
            <c:dLbl>
              <c:idx val="0"/>
              <c:showVal val="1"/>
            </c:dLbl>
            <c:dLbl>
              <c:idx val="1"/>
              <c:layout>
                <c:manualLayout>
                  <c:x val="-4.3715380516571381E-3"/>
                  <c:y val="-5.4105901499262969E-2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1481</c:v>
                </c:pt>
                <c:pt idx="1">
                  <c:v>48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сп Кукнурское</c:v>
                </c:pt>
              </c:strCache>
            </c:strRef>
          </c:tx>
          <c:spPr>
            <a:solidFill>
              <a:srgbClr val="FFFF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208</c:v>
                </c:pt>
                <c:pt idx="1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 Марисолинское</c:v>
                </c:pt>
              </c:strCache>
            </c:strRef>
          </c:tx>
          <c:spPr>
            <a:solidFill>
              <a:srgbClr val="FF00FF"/>
            </a:solidFill>
            <a:effectLst>
              <a:glow rad="101600">
                <a:srgbClr val="FF00FF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1"/>
              <c:tx>
                <c:rich>
                  <a:bodyPr/>
                  <a:lstStyle/>
                  <a:p>
                    <a:r>
                      <a:rPr lang="en-US" sz="1200" b="1" dirty="0"/>
                      <a:t>15,0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1880</c:v>
                </c:pt>
                <c:pt idx="1">
                  <c:v>15</c:v>
                </c:pt>
                <c:pt idx="2">
                  <c:v>32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сп Сердежское</c:v>
                </c:pt>
              </c:strCache>
            </c:strRef>
          </c:tx>
          <c:spPr>
            <a:solidFill>
              <a:srgbClr val="12D45C"/>
            </a:solidFill>
            <a:effectLst>
              <a:glow rad="101600">
                <a:srgbClr val="32EE7A">
                  <a:alpha val="6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dLbl>
              <c:idx val="0"/>
              <c:layout>
                <c:manualLayout>
                  <c:x val="-4.3715380516571424E-3"/>
                  <c:y val="-2.576471499964902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 formatCode="0.0">
                  <c:v>450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сп Чендемеровское</c:v>
                </c:pt>
              </c:strCache>
            </c:strRef>
          </c:tx>
          <c:dLbls>
            <c:dLbl>
              <c:idx val="0"/>
              <c:layout>
                <c:manualLayout>
                  <c:x val="4.3715380516571823E-3"/>
                  <c:y val="1.030588599985966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250,0</a:t>
                    </a:r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/>
                      <a:t>25,0</a:t>
                    </a:r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Доходы от аренды земельных участков после разграничения</c:v>
                </c:pt>
                <c:pt idx="1">
                  <c:v>Прочие доходы от использования имущества имущества</c:v>
                </c:pt>
                <c:pt idx="2">
                  <c:v>Доходы от сдачи в аренду имущества</c:v>
                </c:pt>
              </c:strCache>
            </c:strRef>
          </c:cat>
          <c:val>
            <c:numRef>
              <c:f>Лист1!$J$2:$J$4</c:f>
              <c:numCache>
                <c:formatCode>0.0</c:formatCode>
                <c:ptCount val="3"/>
                <c:pt idx="0">
                  <c:v>512</c:v>
                </c:pt>
                <c:pt idx="1">
                  <c:v>25</c:v>
                </c:pt>
                <c:pt idx="2">
                  <c:v>14</c:v>
                </c:pt>
              </c:numCache>
            </c:numRef>
          </c:val>
        </c:ser>
        <c:gapWidth val="0"/>
        <c:axId val="106691200"/>
        <c:axId val="106586496"/>
      </c:barChart>
      <c:catAx>
        <c:axId val="106691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6586496"/>
        <c:crosses val="autoZero"/>
        <c:auto val="1"/>
        <c:lblAlgn val="ctr"/>
        <c:lblOffset val="100"/>
      </c:catAx>
      <c:valAx>
        <c:axId val="106586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6691200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5.8287174022094972E-3"/>
          <c:y val="0.89691111497919962"/>
          <c:w val="0.99136581076311681"/>
          <c:h val="0.10308888502080044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29230023343671"/>
          <c:y val="1.2993829118354033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32EE7A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2.8218597700117629E-2"/>
                  <c:y val="-2.1947629154884952E-3"/>
                </c:manualLayout>
              </c:layout>
              <c:showVal val="1"/>
            </c:dLbl>
            <c:dLbl>
              <c:idx val="1"/>
              <c:layout>
                <c:manualLayout>
                  <c:x val="2.9629527585123706E-2"/>
                  <c:y val="4.3893530149994153E-3"/>
                </c:manualLayout>
              </c:layout>
              <c:showVal val="1"/>
            </c:dLbl>
            <c:dLbl>
              <c:idx val="2"/>
              <c:layout>
                <c:manualLayout>
                  <c:x val="2.6807667815111909E-2"/>
                  <c:y val="2.1947629154884952E-3"/>
                </c:manualLayout>
              </c:layout>
              <c:showVal val="1"/>
            </c:dLbl>
            <c:txPr>
              <a:bodyPr/>
              <a:lstStyle/>
              <a:p>
                <a:pPr>
                  <a:defRPr b="1" i="1" u="none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Лист1!$B$2:$B$5</c:f>
              <c:numCache>
                <c:formatCode>_-* #,##0.00_р_._-;\-* #,##0.00_р_._-;_-* "-"??_р_._-;_-@_-</c:formatCode>
                <c:ptCount val="4"/>
                <c:pt idx="0">
                  <c:v>16832.7</c:v>
                </c:pt>
                <c:pt idx="1">
                  <c:v>16338.6</c:v>
                </c:pt>
                <c:pt idx="2">
                  <c:v>195142.5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gradFill flip="none" rotWithShape="1">
              <a:gsLst>
                <a:gs pos="0">
                  <a:srgbClr val="8064A2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8064A2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8064A2">
                    <a:lumMod val="60000"/>
                    <a:lumOff val="40000"/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6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</c:spPr>
          <c:dLbls>
            <c:dLbl>
              <c:idx val="0"/>
              <c:layout>
                <c:manualLayout>
                  <c:x val="2.8218597700117629E-2"/>
                  <c:y val="2.1947629154884952E-3"/>
                </c:manualLayout>
              </c:layout>
              <c:showVal val="1"/>
            </c:dLbl>
            <c:dLbl>
              <c:idx val="1"/>
              <c:layout>
                <c:manualLayout>
                  <c:x val="2.9629527585123706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9753018390082429E-2"/>
                  <c:y val="-2.1947629154884536E-3"/>
                </c:manualLayout>
              </c:layout>
              <c:showVal val="1"/>
            </c:dLbl>
            <c:txPr>
              <a:bodyPr/>
              <a:lstStyle/>
              <a:p>
                <a:pPr algn="just">
                  <a:defRPr b="1" i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Лист1!$C$2:$C$5</c:f>
              <c:numCache>
                <c:formatCode>_-* #,##0.00_р_._-;\-* #,##0.00_р_._-;_-* "-"??_р_._-;_-@_-</c:formatCode>
                <c:ptCount val="4"/>
                <c:pt idx="0">
                  <c:v>16832.7</c:v>
                </c:pt>
                <c:pt idx="1">
                  <c:v>68186.100000000006</c:v>
                </c:pt>
                <c:pt idx="2">
                  <c:v>220013.3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gradFill flip="none" rotWithShape="1">
              <a:gsLst>
                <a:gs pos="0">
                  <a:srgbClr val="FF0066">
                    <a:tint val="66000"/>
                    <a:satMod val="160000"/>
                  </a:srgbClr>
                </a:gs>
                <a:gs pos="50000">
                  <a:srgbClr val="FF0066">
                    <a:tint val="44500"/>
                    <a:satMod val="160000"/>
                  </a:srgbClr>
                </a:gs>
                <a:gs pos="100000">
                  <a:srgbClr val="FF00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55202287350649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109187753217522E-2"/>
                  <c:y val="-6.7510561648471091E-3"/>
                </c:manualLayout>
              </c:layout>
              <c:showVal val="1"/>
            </c:dLbl>
            <c:dLbl>
              <c:idx val="2"/>
              <c:layout>
                <c:manualLayout>
                  <c:x val="1.9753018390082429E-2"/>
                  <c:y val="-8.834698406740376E-3"/>
                </c:manualLayout>
              </c:layout>
              <c:showVal val="1"/>
            </c:dLbl>
            <c:txPr>
              <a:bodyPr/>
              <a:lstStyle/>
              <a:p>
                <a:pPr>
                  <a:defRPr b="1" i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Лист1!$D$2:$D$5</c:f>
              <c:numCache>
                <c:formatCode>_-* #,##0.00_р_._-;\-* #,##0.00_р_._-;_-* "-"??_р_._-;_-@_-</c:formatCode>
                <c:ptCount val="4"/>
                <c:pt idx="0">
                  <c:v>30930.1</c:v>
                </c:pt>
                <c:pt idx="1">
                  <c:v>59948.9</c:v>
                </c:pt>
                <c:pt idx="2">
                  <c:v>261093.3</c:v>
                </c:pt>
              </c:numCache>
            </c:numRef>
          </c:val>
        </c:ser>
        <c:gapWidth val="50"/>
        <c:shape val="cylinder"/>
        <c:axId val="106758528"/>
        <c:axId val="106760064"/>
        <c:axId val="0"/>
      </c:bar3DChart>
      <c:catAx>
        <c:axId val="106758528"/>
        <c:scaling>
          <c:orientation val="minMax"/>
        </c:scaling>
        <c:axPos val="l"/>
        <c:tickLblPos val="nextTo"/>
        <c:crossAx val="106760064"/>
        <c:crosses val="autoZero"/>
        <c:auto val="1"/>
        <c:lblAlgn val="ctr"/>
        <c:lblOffset val="100"/>
      </c:catAx>
      <c:valAx>
        <c:axId val="106760064"/>
        <c:scaling>
          <c:orientation val="minMax"/>
        </c:scaling>
        <c:delete val="1"/>
        <c:axPos val="b"/>
        <c:numFmt formatCode="_-* #,##0.00_р_._-;\-* #,##0.00_р_._-;_-* &quot;-&quot;??_р_._-;_-@_-" sourceLinked="1"/>
        <c:tickLblPos val="none"/>
        <c:crossAx val="106758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14708644090051"/>
          <c:y val="0.81799584033856876"/>
          <c:w val="0.56926354792651057"/>
          <c:h val="6.0916076759327434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7351973364440892"/>
          <c:y val="1.2993784820403706E-2"/>
          <c:w val="0.61849032759793909"/>
          <c:h val="0.82974164835196462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70F12F"/>
            </a:solidFill>
            <a:ln w="9525" cap="flat" cmpd="sng" algn="ctr">
              <a:solidFill>
                <a:schemeClr val="accent3">
                  <a:satMod val="120000"/>
                </a:schemeClr>
              </a:solidFill>
              <a:prstDash val="solid"/>
            </a:ln>
            <a:effectLst>
              <a:outerShdw blurRad="50800" dist="38100" dir="14700000" algn="t" rotWithShape="0">
                <a:srgbClr val="000000">
                  <a:alpha val="6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2.4691236512102692E-2"/>
                  <c:y val="-1.892531764754422E-2"/>
                </c:manualLayout>
              </c:layout>
              <c:showVal val="1"/>
            </c:dLbl>
            <c:dLbl>
              <c:idx val="1"/>
              <c:layout>
                <c:manualLayout>
                  <c:x val="-0.32407407407408501"/>
                  <c:y val="6.5503985052922003E-3"/>
                </c:manualLayout>
              </c:layout>
              <c:showVal val="1"/>
            </c:dLbl>
            <c:dLbl>
              <c:idx val="2"/>
              <c:layout>
                <c:manualLayout>
                  <c:x val="-0.10648148148148361"/>
                  <c:y val="-1.0251804656522263E-2"/>
                </c:manualLayout>
              </c:layout>
              <c:showVal val="1"/>
            </c:dLbl>
            <c:dLbl>
              <c:idx val="3"/>
              <c:layout>
                <c:manualLayout>
                  <c:x val="-0.22839506172839524"/>
                  <c:y val="-1.608535041795572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Межбюджетные 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1862</c:v>
                </c:pt>
                <c:pt idx="1">
                  <c:v>1238.3</c:v>
                </c:pt>
                <c:pt idx="2">
                  <c:v>5270</c:v>
                </c:pt>
                <c:pt idx="3">
                  <c:v>3485.2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2.4691358024691412E-2"/>
                  <c:y val="-4.6783298288837014E-3"/>
                </c:manualLayout>
              </c:layout>
              <c:showVal val="1"/>
            </c:dLbl>
            <c:dLbl>
              <c:idx val="1"/>
              <c:layout>
                <c:manualLayout>
                  <c:x val="-0.31018518518518523"/>
                  <c:y val="-3.0409143887743666E-2"/>
                </c:manualLayout>
              </c:layout>
              <c:showVal val="1"/>
            </c:dLbl>
            <c:dLbl>
              <c:idx val="2"/>
              <c:layout>
                <c:manualLayout>
                  <c:x val="2.160493827160501E-2"/>
                  <c:y val="-2.1052484229976399E-2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Межбюджетные 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1862</c:v>
                </c:pt>
                <c:pt idx="1">
                  <c:v>1260.3</c:v>
                </c:pt>
                <c:pt idx="3">
                  <c:v>2824.2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4691358024691412E-2"/>
                  <c:y val="-4.6783298288837014E-3"/>
                </c:manualLayout>
              </c:layout>
              <c:showVal val="1"/>
            </c:dLbl>
            <c:dLbl>
              <c:idx val="1"/>
              <c:layout>
                <c:manualLayout>
                  <c:x val="-0.24845679012345681"/>
                  <c:y val="-2.8069978973301841E-2"/>
                </c:manualLayout>
              </c:layout>
              <c:showVal val="1"/>
            </c:dLbl>
            <c:dLbl>
              <c:idx val="2"/>
              <c:layout>
                <c:manualLayout>
                  <c:x val="3.2407407407407489E-2"/>
                  <c:y val="-2.3391649144418199E-3"/>
                </c:manualLayout>
              </c:layout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Межбюджетные 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1862</c:v>
                </c:pt>
                <c:pt idx="1">
                  <c:v>1336.6</c:v>
                </c:pt>
                <c:pt idx="3">
                  <c:v>2824.2</c:v>
                </c:pt>
              </c:numCache>
            </c:numRef>
          </c:val>
        </c:ser>
        <c:gapWidth val="50"/>
        <c:shape val="box"/>
        <c:axId val="106935424"/>
        <c:axId val="106936960"/>
        <c:axId val="0"/>
      </c:bar3DChart>
      <c:catAx>
        <c:axId val="106935424"/>
        <c:scaling>
          <c:orientation val="minMax"/>
        </c:scaling>
        <c:axPos val="l"/>
        <c:tickLblPos val="nextTo"/>
        <c:crossAx val="106936960"/>
        <c:crosses val="autoZero"/>
        <c:auto val="1"/>
        <c:lblAlgn val="ctr"/>
        <c:lblOffset val="100"/>
      </c:catAx>
      <c:valAx>
        <c:axId val="106936960"/>
        <c:scaling>
          <c:orientation val="minMax"/>
        </c:scaling>
        <c:delete val="1"/>
        <c:axPos val="b"/>
        <c:numFmt formatCode="0.0" sourceLinked="1"/>
        <c:tickLblPos val="none"/>
        <c:crossAx val="1069354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967750558957887"/>
          <c:y val="0.81799584033856898"/>
          <c:w val="0.8325106931078059"/>
          <c:h val="6.492398266586704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>
        <c:manualLayout>
          <c:layoutTarget val="inner"/>
          <c:xMode val="edge"/>
          <c:yMode val="edge"/>
          <c:x val="8.8204038257173267E-2"/>
          <c:y val="0.12994350282485875"/>
          <c:w val="0.46439957492029782"/>
          <c:h val="0.822975517890774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0.22433817994972852"/>
                  <c:y val="4.564545648010198E-2"/>
                </c:manualLayout>
              </c:layout>
              <c:tx>
                <c:rich>
                  <a:bodyPr/>
                  <a:lstStyle/>
                  <a:p>
                    <a:pPr>
                      <a:defRPr sz="139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395" b="1" dirty="0" smtClean="0"/>
                      <a:t>133240,7</a:t>
                    </a:r>
                  </a:p>
                  <a:p>
                    <a:pPr>
                      <a:defRPr sz="1390" b="1">
                        <a:latin typeface="Times New Roman" pitchFamily="18" charset="0"/>
                        <a:cs typeface="Times New Roman" pitchFamily="18" charset="0"/>
                      </a:defRPr>
                    </a:pPr>
                    <a:endParaRPr lang="en-US" dirty="0"/>
                  </a:p>
                </c:rich>
              </c:tx>
              <c:spPr/>
            </c:dLbl>
            <c:dLbl>
              <c:idx val="1"/>
              <c:layout>
                <c:manualLayout>
                  <c:x val="-0.16225727339638121"/>
                  <c:y val="-0.17297297297297295"/>
                </c:manualLayout>
              </c:layout>
              <c:spPr/>
              <c:txPr>
                <a:bodyPr/>
                <a:lstStyle/>
                <a:p>
                  <a:pPr>
                    <a:defRPr sz="1395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4.2327709036370502E-2"/>
                  <c:y val="-0.19699699699699763"/>
                </c:manualLayout>
              </c:layout>
              <c:spPr/>
              <c:txPr>
                <a:bodyPr/>
                <a:lstStyle/>
                <a:p>
                  <a:pPr>
                    <a:defRPr sz="1395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delete val="1"/>
            </c:dLbl>
            <c:dLbl>
              <c:idx val="5"/>
              <c:layout>
                <c:manualLayout>
                  <c:x val="1.2698634892860617E-2"/>
                  <c:y val="-0.19459440542905121"/>
                </c:manualLayout>
              </c:layout>
              <c:showVal val="1"/>
            </c:dLbl>
            <c:txPr>
              <a:bodyPr/>
              <a:lstStyle/>
              <a:p>
                <a:pPr>
                  <a:defRPr sz="1395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89,0%</c:v>
                </c:pt>
                <c:pt idx="1">
                  <c:v>единый налог на совокупный доход 4,0%</c:v>
                </c:pt>
                <c:pt idx="2">
                  <c:v>доходы от использования муниципальной собственности 1,0%</c:v>
                </c:pt>
                <c:pt idx="3">
                  <c:v>прочие налоговые и неналоговые доходы 1,5%</c:v>
                </c:pt>
                <c:pt idx="4">
                  <c:v>доход от продажи материальных и нематериальных активов 0,03%</c:v>
                </c:pt>
                <c:pt idx="5">
                  <c:v>Налоги на товары (работы, услуги) 4,5%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133240.70000000001</c:v>
                </c:pt>
                <c:pt idx="1">
                  <c:v>5987</c:v>
                </c:pt>
                <c:pt idx="2">
                  <c:v>1554</c:v>
                </c:pt>
                <c:pt idx="3">
                  <c:v>2231.4</c:v>
                </c:pt>
                <c:pt idx="4">
                  <c:v>50</c:v>
                </c:pt>
                <c:pt idx="5">
                  <c:v>7153.9</c:v>
                </c:pt>
              </c:numCache>
            </c:numRef>
          </c:val>
        </c:ser>
        <c:firstSliceAng val="0"/>
        <c:holeSize val="50"/>
      </c:doughnut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5143464399574924"/>
          <c:y val="0.13935969868173259"/>
          <c:w val="0.33534752600369477"/>
          <c:h val="0.57238845144356965"/>
        </c:manualLayout>
      </c:layout>
      <c:txPr>
        <a:bodyPr/>
        <a:lstStyle/>
        <a:p>
          <a:pPr>
            <a:defRPr sz="1395"/>
          </a:pPr>
          <a:endParaRPr lang="ru-RU"/>
        </a:p>
      </c:txPr>
    </c:legend>
    <c:plotVisOnly val="1"/>
    <c:dispBlanksAs val="zero"/>
  </c:chart>
  <c:txPr>
    <a:bodyPr/>
    <a:lstStyle/>
    <a:p>
      <a:pPr>
        <a:defRPr sz="1795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0"/>
      <c:perspective val="10"/>
    </c:view3D>
    <c:plotArea>
      <c:layout>
        <c:manualLayout>
          <c:layoutTarget val="inner"/>
          <c:xMode val="edge"/>
          <c:yMode val="edge"/>
          <c:x val="0.12364869752885814"/>
          <c:y val="4.5114267138959892E-2"/>
          <c:w val="0.86070691146125777"/>
          <c:h val="0.59094066249921673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D81624"/>
            </a:solidFill>
            <a:scene3d>
              <a:camera prst="orthographicFront"/>
              <a:lightRig rig="threePt" dir="t"/>
            </a:scene3d>
            <a:sp3d>
              <a:bevelT w="139700" prst="cross"/>
            </a:sp3d>
          </c:spPr>
          <c:dLbls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311,0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285,6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838,2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47,0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4.2666520936048081E-3"/>
                  <c:y val="5.643699476113647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824,4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79,0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446,4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653,6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0</c:v>
                </c:pt>
                <c:pt idx="1">
                  <c:v>311</c:v>
                </c:pt>
                <c:pt idx="2">
                  <c:v>285.60000000000002</c:v>
                </c:pt>
                <c:pt idx="3">
                  <c:v>838.2</c:v>
                </c:pt>
                <c:pt idx="4">
                  <c:v>47</c:v>
                </c:pt>
                <c:pt idx="5">
                  <c:v>824.4</c:v>
                </c:pt>
                <c:pt idx="6">
                  <c:v>79</c:v>
                </c:pt>
                <c:pt idx="7">
                  <c:v>446.4</c:v>
                </c:pt>
                <c:pt idx="8">
                  <c:v>653.6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год2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630,0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618,6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866,7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246,4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1244,2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1.4222173645349258E-3"/>
                  <c:y val="1.41092486902839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547,2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739,3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1054,1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0</c:v>
                </c:pt>
                <c:pt idx="1">
                  <c:v>248.8</c:v>
                </c:pt>
                <c:pt idx="2">
                  <c:v>228.5</c:v>
                </c:pt>
                <c:pt idx="3">
                  <c:v>670.6</c:v>
                </c:pt>
                <c:pt idx="4">
                  <c:v>45.3</c:v>
                </c:pt>
                <c:pt idx="5">
                  <c:v>674</c:v>
                </c:pt>
                <c:pt idx="6">
                  <c:v>77</c:v>
                </c:pt>
                <c:pt idx="7">
                  <c:v>357.1</c:v>
                </c:pt>
                <c:pt idx="8">
                  <c:v>622.9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год2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-4.26665209360474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633,8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637,7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885,8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265,5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1248,0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551,0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743,1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1057,9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</c:v>
                </c:pt>
                <c:pt idx="1">
                  <c:v>248.8</c:v>
                </c:pt>
                <c:pt idx="2" formatCode="0.0">
                  <c:v>228.5</c:v>
                </c:pt>
                <c:pt idx="3" formatCode="0.0">
                  <c:v>670.6</c:v>
                </c:pt>
                <c:pt idx="4">
                  <c:v>45.3</c:v>
                </c:pt>
                <c:pt idx="5">
                  <c:v>674</c:v>
                </c:pt>
                <c:pt idx="6">
                  <c:v>77</c:v>
                </c:pt>
                <c:pt idx="7">
                  <c:v>357.1</c:v>
                </c:pt>
                <c:pt idx="8">
                  <c:v>522.9</c:v>
                </c:pt>
              </c:numCache>
            </c:numRef>
          </c:val>
        </c:ser>
        <c:gapWidth val="10"/>
        <c:gapDepth val="62"/>
        <c:shape val="box"/>
        <c:axId val="107198720"/>
        <c:axId val="17375232"/>
        <c:axId val="0"/>
      </c:bar3DChart>
      <c:catAx>
        <c:axId val="1071987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75232"/>
        <c:crosses val="autoZero"/>
        <c:auto val="1"/>
        <c:lblAlgn val="ctr"/>
        <c:lblOffset val="100"/>
      </c:catAx>
      <c:valAx>
        <c:axId val="1737523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071987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58042661593568"/>
          <c:y val="0.90474790660966165"/>
          <c:w val="0.43728480563440897"/>
          <c:h val="7.8320994961999013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23822988304570239"/>
          <c:y val="0"/>
          <c:w val="0.73851408193623713"/>
          <c:h val="0.5411020181616810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543209876543236E-2"/>
                  <c:y val="8.4180979826834704E-3"/>
                </c:manualLayout>
              </c:layout>
              <c:showVal val="1"/>
            </c:dLbl>
            <c:dLbl>
              <c:idx val="1"/>
              <c:layout>
                <c:manualLayout>
                  <c:x val="1.0802469135802757E-2"/>
                  <c:y val="-2.8060326608944411E-3"/>
                </c:manualLayout>
              </c:layout>
              <c:showVal val="1"/>
            </c:dLbl>
            <c:dLbl>
              <c:idx val="2"/>
              <c:layout>
                <c:manualLayout>
                  <c:x val="1.3888888888889223E-2"/>
                  <c:y val="-2.8060326608944411E-3"/>
                </c:manualLayout>
              </c:layout>
              <c:showVal val="1"/>
            </c:dLbl>
            <c:dLbl>
              <c:idx val="3"/>
              <c:layout>
                <c:manualLayout>
                  <c:x val="1.851851851851858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757E-2"/>
                  <c:y val="-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223E-2"/>
                  <c:y val="8.4180979826834704E-3"/>
                </c:manualLayout>
              </c:layout>
              <c:showVal val="1"/>
            </c:dLbl>
            <c:dLbl>
              <c:idx val="6"/>
              <c:layout>
                <c:manualLayout>
                  <c:x val="1.8518518518518583E-2"/>
                  <c:y val="8.4180979826834704E-3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-2.806032660894488E-3"/>
                </c:manualLayout>
              </c:layout>
              <c:showVal val="1"/>
            </c:dLbl>
            <c:txPr>
              <a:bodyPr anchor="t" anchorCtr="1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199</c:v>
                </c:pt>
                <c:pt idx="1">
                  <c:v>81.099999999999994</c:v>
                </c:pt>
                <c:pt idx="2">
                  <c:v>81.099999999999994</c:v>
                </c:pt>
                <c:pt idx="3">
                  <c:v>81.099999999999994</c:v>
                </c:pt>
                <c:pt idx="4">
                  <c:v>199</c:v>
                </c:pt>
                <c:pt idx="5">
                  <c:v>199</c:v>
                </c:pt>
                <c:pt idx="6">
                  <c:v>199</c:v>
                </c:pt>
                <c:pt idx="7">
                  <c:v>199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1.543209876543236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0802469135802757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2592592592595641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1.3888888888889223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0802469135802757E-2"/>
                  <c:y val="2.806032660894488E-3"/>
                </c:manualLayout>
              </c:layout>
              <c:showVal val="1"/>
            </c:dLbl>
            <c:dLbl>
              <c:idx val="5"/>
              <c:layout>
                <c:manualLayout>
                  <c:x val="1.3888888888889223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1.0802469135802757E-2"/>
                  <c:y val="1.1224130643578386E-2"/>
                </c:manualLayout>
              </c:layout>
              <c:showVal val="1"/>
            </c:dLbl>
            <c:dLbl>
              <c:idx val="7"/>
              <c:layout>
                <c:manualLayout>
                  <c:x val="1.2345679012345723E-2"/>
                  <c:y val="0"/>
                </c:manualLayout>
              </c:layout>
              <c:showVal val="1"/>
            </c:dLbl>
            <c:txPr>
              <a:bodyPr anchor="ctr" anchorCtr="1"/>
              <a:lstStyle/>
              <a:p>
                <a:pPr algn="just">
                  <a:defRPr sz="15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199</c:v>
                </c:pt>
                <c:pt idx="1">
                  <c:v>81.099999999999994</c:v>
                </c:pt>
                <c:pt idx="2">
                  <c:v>81.099999999999994</c:v>
                </c:pt>
                <c:pt idx="3">
                  <c:v>81.099999999999994</c:v>
                </c:pt>
                <c:pt idx="4">
                  <c:v>199</c:v>
                </c:pt>
                <c:pt idx="5">
                  <c:v>199</c:v>
                </c:pt>
                <c:pt idx="6">
                  <c:v>199</c:v>
                </c:pt>
                <c:pt idx="7">
                  <c:v>199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66FF66"/>
            </a:solidFill>
          </c:spPr>
          <c:dLbls>
            <c:dLbl>
              <c:idx val="0"/>
              <c:layout>
                <c:manualLayout>
                  <c:x val="1.1177901904040536E-2"/>
                  <c:y val="-2.9261074913651051E-3"/>
                </c:manualLayout>
              </c:layout>
              <c:showVal val="1"/>
            </c:dLbl>
            <c:dLbl>
              <c:idx val="1"/>
              <c:layout>
                <c:manualLayout>
                  <c:x val="1.2774745033189193E-2"/>
                  <c:y val="-2.9261074913651051E-3"/>
                </c:manualLayout>
              </c:layout>
              <c:showVal val="1"/>
            </c:dLbl>
            <c:dLbl>
              <c:idx val="2"/>
              <c:layout>
                <c:manualLayout>
                  <c:x val="1.4371588162337861E-2"/>
                  <c:y val="-2.9261074913651051E-3"/>
                </c:manualLayout>
              </c:layout>
              <c:showVal val="1"/>
            </c:dLbl>
            <c:dLbl>
              <c:idx val="3"/>
              <c:layout>
                <c:manualLayout>
                  <c:x val="1.5968431291486864E-2"/>
                  <c:y val="-2.9261074913651051E-3"/>
                </c:manualLayout>
              </c:layout>
              <c:showVal val="1"/>
            </c:dLbl>
            <c:dLbl>
              <c:idx val="4"/>
              <c:layout>
                <c:manualLayout>
                  <c:x val="1.5968431291486864E-2"/>
                  <c:y val="-2.9261074913651051E-3"/>
                </c:manualLayout>
              </c:layout>
              <c:showVal val="1"/>
            </c:dLbl>
            <c:dLbl>
              <c:idx val="5"/>
              <c:layout>
                <c:manualLayout>
                  <c:x val="1.5968431291486864E-2"/>
                  <c:y val="-2.9261074913651051E-3"/>
                </c:manualLayout>
              </c:layout>
              <c:showVal val="1"/>
            </c:dLbl>
            <c:dLbl>
              <c:idx val="6"/>
              <c:layout>
                <c:manualLayout>
                  <c:x val="1.756527442063514E-2"/>
                  <c:y val="-2.9261074913651051E-3"/>
                </c:manualLayout>
              </c:layout>
              <c:showVal val="1"/>
            </c:dLbl>
            <c:dLbl>
              <c:idx val="7"/>
              <c:layout>
                <c:manualLayout>
                  <c:x val="1.9161991814104443E-2"/>
                  <c:y val="-2.9261074913651051E-3"/>
                </c:manualLayout>
              </c:layout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сп Верхнекугенерское</c:v>
                </c:pt>
                <c:pt idx="1">
                  <c:v>сп Дубниковское</c:v>
                </c:pt>
                <c:pt idx="2">
                  <c:v>сп Зашижемское</c:v>
                </c:pt>
                <c:pt idx="3">
                  <c:v>сп Казанское</c:v>
                </c:pt>
                <c:pt idx="4">
                  <c:v>сп Кукнурское</c:v>
                </c:pt>
                <c:pt idx="5">
                  <c:v>сп Марисолинское</c:v>
                </c:pt>
                <c:pt idx="6">
                  <c:v>сп Сердежское</c:v>
                </c:pt>
                <c:pt idx="7">
                  <c:v>сп Чендемеровское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199</c:v>
                </c:pt>
                <c:pt idx="1">
                  <c:v>81.099999999999994</c:v>
                </c:pt>
                <c:pt idx="2">
                  <c:v>81.099999999999994</c:v>
                </c:pt>
                <c:pt idx="3">
                  <c:v>81.099999999999994</c:v>
                </c:pt>
                <c:pt idx="4">
                  <c:v>199</c:v>
                </c:pt>
                <c:pt idx="5">
                  <c:v>199</c:v>
                </c:pt>
                <c:pt idx="6">
                  <c:v>199</c:v>
                </c:pt>
                <c:pt idx="7">
                  <c:v>199</c:v>
                </c:pt>
              </c:numCache>
            </c:numRef>
          </c:val>
        </c:ser>
        <c:gapWidth val="10"/>
        <c:gapDepth val="60"/>
        <c:shape val="cylinder"/>
        <c:axId val="107550208"/>
        <c:axId val="107551744"/>
        <c:axId val="0"/>
      </c:bar3DChart>
      <c:catAx>
        <c:axId val="107550208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/>
            </a:pPr>
            <a:endParaRPr lang="ru-RU"/>
          </a:p>
        </c:txPr>
        <c:crossAx val="107551744"/>
        <c:crosses val="autoZero"/>
        <c:auto val="1"/>
        <c:lblAlgn val="ctr"/>
        <c:lblOffset val="100"/>
      </c:catAx>
      <c:valAx>
        <c:axId val="107551744"/>
        <c:scaling>
          <c:orientation val="minMax"/>
        </c:scaling>
        <c:delete val="1"/>
        <c:axPos val="l"/>
        <c:numFmt formatCode="0.0" sourceLinked="1"/>
        <c:tickLblPos val="none"/>
        <c:crossAx val="107550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2443124722752559E-2"/>
          <c:y val="0.90122866562355963"/>
          <c:w val="0.49097645322784716"/>
          <c:h val="8.121468942825012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plotArea>
      <c:layout>
        <c:manualLayout>
          <c:layoutTarget val="inner"/>
          <c:xMode val="edge"/>
          <c:yMode val="edge"/>
          <c:x val="0"/>
          <c:y val="7.5101486603768308E-2"/>
          <c:w val="0.59940268052543477"/>
          <c:h val="0.947852216840710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19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9966FF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00FF"/>
              </a:solidFill>
            </c:spPr>
          </c:dPt>
          <c:dPt>
            <c:idx val="6"/>
            <c:explosion val="17"/>
            <c:spPr>
              <a:solidFill>
                <a:srgbClr val="FFFF00"/>
              </a:solidFill>
            </c:spPr>
          </c:dPt>
          <c:dPt>
            <c:idx val="7"/>
            <c:spPr>
              <a:solidFill>
                <a:srgbClr val="0000FF"/>
              </a:solidFill>
            </c:spPr>
          </c:dPt>
          <c:dPt>
            <c:idx val="8"/>
            <c:spPr>
              <a:solidFill>
                <a:srgbClr val="FF3399"/>
              </a:solidFill>
            </c:spPr>
          </c:dPt>
          <c:dPt>
            <c:idx val="9"/>
            <c:spPr>
              <a:solidFill>
                <a:srgbClr val="06EEFA"/>
              </a:solidFill>
            </c:spPr>
          </c:dPt>
          <c:dPt>
            <c:idx val="10"/>
            <c:spPr>
              <a:solidFill>
                <a:srgbClr val="66FF66"/>
              </a:solidFill>
            </c:spPr>
          </c:dPt>
          <c:dLbls>
            <c:dLbl>
              <c:idx val="0"/>
              <c:layout>
                <c:manualLayout>
                  <c:x val="3.4030025076370485E-2"/>
                  <c:y val="7.4928609423556124E-3"/>
                </c:manualLayout>
              </c:layout>
              <c:showVal val="1"/>
            </c:dLbl>
            <c:dLbl>
              <c:idx val="1"/>
              <c:layout>
                <c:manualLayout>
                  <c:x val="3.8701127575060966E-2"/>
                  <c:y val="-1.5750534262810666E-2"/>
                </c:manualLayout>
              </c:layout>
              <c:showVal val="1"/>
            </c:dLbl>
            <c:dLbl>
              <c:idx val="2"/>
              <c:layout>
                <c:manualLayout>
                  <c:x val="4.0452554954737284E-2"/>
                  <c:y val="3.9664230988176265E-2"/>
                </c:manualLayout>
              </c:layout>
              <c:showVal val="1"/>
            </c:dLbl>
            <c:dLbl>
              <c:idx val="3"/>
              <c:layout>
                <c:manualLayout>
                  <c:x val="-5.8082496844503763E-3"/>
                  <c:y val="1.1035583303004005E-2"/>
                </c:manualLayout>
              </c:layout>
              <c:showVal val="1"/>
            </c:dLbl>
            <c:dLbl>
              <c:idx val="4"/>
              <c:layout>
                <c:manualLayout>
                  <c:x val="-8.2758159970861191E-3"/>
                  <c:y val="-0.15004302098789646"/>
                </c:manualLayout>
              </c:layout>
              <c:showVal val="1"/>
            </c:dLbl>
            <c:dLbl>
              <c:idx val="5"/>
              <c:layout>
                <c:manualLayout>
                  <c:x val="-7.6192107234236736E-2"/>
                  <c:y val="-6.128876321658874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299,0</a:t>
                    </a:r>
                    <a:endParaRPr lang="en-US" dirty="0"/>
                  </a:p>
                </c:rich>
              </c:tx>
              <c:numFmt formatCode="General" sourceLinked="0"/>
              <c:spPr/>
              <c:showVal val="1"/>
            </c:dLbl>
            <c:dLbl>
              <c:idx val="6"/>
              <c:layout>
                <c:manualLayout>
                  <c:x val="-4.643790665301633E-2"/>
                  <c:y val="5.1094130574764085E-2"/>
                </c:manualLayout>
              </c:layout>
              <c:showVal val="1"/>
            </c:dLbl>
            <c:dLbl>
              <c:idx val="7"/>
              <c:layout>
                <c:manualLayout>
                  <c:x val="-0.15017341951943924"/>
                  <c:y val="5.3332785072370464E-2"/>
                </c:manualLayout>
              </c:layout>
              <c:showVal val="1"/>
            </c:dLbl>
            <c:dLbl>
              <c:idx val="8"/>
              <c:layout>
                <c:manualLayout>
                  <c:x val="-4.4027630975662098E-2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-0.22859733080531694"/>
                  <c:y val="5.9258844499192787E-4"/>
                </c:manualLayout>
              </c:layout>
              <c:showVal val="1"/>
            </c:dLbl>
            <c:dLbl>
              <c:idx val="10"/>
              <c:layout>
                <c:manualLayout>
                  <c:x val="3.7383212956873371E-2"/>
                  <c:y val="0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- 9,3%</c:v>
                </c:pt>
                <c:pt idx="1">
                  <c:v>Национальная оборона  - 0,2%</c:v>
                </c:pt>
                <c:pt idx="2">
                  <c:v>Национальная безопасность и правоохранительная деятельность  - 0,6%</c:v>
                </c:pt>
                <c:pt idx="3">
                  <c:v>Национальная экономика - 11,1%</c:v>
                </c:pt>
                <c:pt idx="4">
                  <c:v>Жилищно-коммунальное хозяйство - 6,7%</c:v>
                </c:pt>
                <c:pt idx="5">
                  <c:v>Образование - 57,3%</c:v>
                </c:pt>
                <c:pt idx="6">
                  <c:v>Культура, кинемотография  - 8,4%</c:v>
                </c:pt>
                <c:pt idx="7">
                  <c:v>Социальная политика - 5,5%</c:v>
                </c:pt>
                <c:pt idx="8">
                  <c:v>Физическая культура и спорт - 0,2%</c:v>
                </c:pt>
                <c:pt idx="9">
                  <c:v>Средства массовой информации  - 0,4%</c:v>
                </c:pt>
                <c:pt idx="10">
                  <c:v>Межбюджетные трансферты - 0,4%</c:v>
                </c:pt>
              </c:strCache>
            </c:strRef>
          </c:cat>
          <c:val>
            <c:numRef>
              <c:f>Лист1!$B$2:$B$12</c:f>
              <c:numCache>
                <c:formatCode>0.0</c:formatCode>
                <c:ptCount val="11"/>
                <c:pt idx="0">
                  <c:v>48.4</c:v>
                </c:pt>
                <c:pt idx="1">
                  <c:v>1.2</c:v>
                </c:pt>
                <c:pt idx="2">
                  <c:v>3.2</c:v>
                </c:pt>
                <c:pt idx="3">
                  <c:v>58</c:v>
                </c:pt>
                <c:pt idx="4">
                  <c:v>35</c:v>
                </c:pt>
                <c:pt idx="5">
                  <c:v>299</c:v>
                </c:pt>
                <c:pt idx="6">
                  <c:v>43.7</c:v>
                </c:pt>
                <c:pt idx="7">
                  <c:v>28.5</c:v>
                </c:pt>
                <c:pt idx="8">
                  <c:v>0.9</c:v>
                </c:pt>
                <c:pt idx="9">
                  <c:v>1.9000000000000001</c:v>
                </c:pt>
                <c:pt idx="10">
                  <c:v>2.2999999999999998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548489369894992"/>
          <c:y val="0"/>
          <c:w val="0.34463485246176984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10"/>
      <c:perspective val="30"/>
    </c:view3D>
    <c:plotArea>
      <c:layout>
        <c:manualLayout>
          <c:layoutTarget val="inner"/>
          <c:xMode val="edge"/>
          <c:yMode val="edge"/>
          <c:x val="0.12436102469007818"/>
          <c:y val="0.14715715811843721"/>
          <c:w val="0.76730559927953279"/>
          <c:h val="0.752717475836018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66FF66"/>
              </a:solidFill>
            </c:spPr>
          </c:dPt>
          <c:dPt>
            <c:idx val="3"/>
            <c:spPr>
              <a:solidFill>
                <a:srgbClr val="FF99CC"/>
              </a:solidFill>
            </c:spPr>
          </c:dPt>
          <c:dPt>
            <c:idx val="4"/>
            <c:spPr>
              <a:solidFill>
                <a:srgbClr val="66FFFF"/>
              </a:solidFill>
            </c:spPr>
          </c:dPt>
          <c:dPt>
            <c:idx val="6"/>
            <c:spPr>
              <a:solidFill>
                <a:srgbClr val="0033CC"/>
              </a:solidFill>
            </c:spPr>
          </c:dPt>
          <c:dPt>
            <c:idx val="7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8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9.4181751682832021E-2"/>
                  <c:y val="-6.425982028223818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Общегосударственные вопросы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6,7%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2264924760315107"/>
                  <c:y val="-4.2141957620777083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Национальная оборона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0,2%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3817230289695209"/>
                  <c:y val="0.1429776395843715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Национальная безопасность и правоохранительная деятельность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0,6%</a:t>
                    </a:r>
                  </a:p>
                  <a:p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9.5825272007855469E-2"/>
                  <c:y val="0.18066375250591171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Национальная экономика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10,6%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4"/>
              <c:layout>
                <c:manualLayout>
                  <c:x val="1.4304217825265019E-2"/>
                  <c:y val="0.2221814176794503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Жилищно-коммунальное хозяйство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5,9%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5"/>
              <c:layout>
                <c:manualLayout>
                  <c:x val="-0.18815710237233038"/>
                  <c:y val="-1.8789496944804873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Образование</a:t>
                    </a:r>
                  </a:p>
                  <a:p>
                    <a:pPr>
                      <a:defRPr sz="1200" b="1"/>
                    </a:pP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60,3%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6"/>
              <c:layout>
                <c:manualLayout>
                  <c:x val="-0.24686082958755909"/>
                  <c:y val="0.20276728714399375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Культура</a:t>
                    </a:r>
                  </a:p>
                  <a:p>
                    <a:pPr>
                      <a:defRPr sz="1200" b="1"/>
                    </a:pPr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8,8%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7"/>
              <c:layout>
                <c:manualLayout>
                  <c:x val="-0.35031956045440876"/>
                  <c:y val="8.943910393906359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Социальная политика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5,5%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8"/>
              <c:layout>
                <c:manualLayout>
                  <c:x val="-0.45581271555916414"/>
                  <c:y val="-4.758780050683681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i="0" dirty="0" smtClean="0"/>
                      <a:t>Физическая культура и спорт</a:t>
                    </a:r>
                  </a:p>
                  <a:p>
                    <a:r>
                      <a:rPr lang="ru-RU" sz="1200" b="1" i="0" dirty="0" smtClean="0">
                        <a:solidFill>
                          <a:srgbClr val="FF0000"/>
                        </a:solidFill>
                      </a:rPr>
                      <a:t>0,2%</a:t>
                    </a:r>
                    <a:endParaRPr lang="en-US" sz="1200" b="1" i="0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9"/>
              <c:layout>
                <c:manualLayout>
                  <c:x val="-0.17496712376954374"/>
                  <c:y val="-4.758780050683681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Средства массовой информации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0,4%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dLbl>
              <c:idx val="10"/>
              <c:layout>
                <c:manualLayout>
                  <c:x val="-2.1696797872625465E-2"/>
                  <c:y val="-1.800981367258454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Межбюджетные трансферты общего характера</a:t>
                    </a:r>
                  </a:p>
                  <a:p>
                    <a:r>
                      <a:rPr lang="ru-RU" sz="1200" b="1" dirty="0" smtClean="0">
                        <a:solidFill>
                          <a:srgbClr val="FF0000"/>
                        </a:solidFill>
                      </a:rPr>
                      <a:t>0,7%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33.065500000000036</c:v>
                </c:pt>
                <c:pt idx="1">
                  <c:v>1.2383</c:v>
                </c:pt>
                <c:pt idx="2">
                  <c:v>3.0973999999999999</c:v>
                </c:pt>
                <c:pt idx="3">
                  <c:v>52.717400000000005</c:v>
                </c:pt>
                <c:pt idx="4">
                  <c:v>29.312000000000001</c:v>
                </c:pt>
                <c:pt idx="5">
                  <c:v>299.04790000000008</c:v>
                </c:pt>
                <c:pt idx="6">
                  <c:v>43.667300000000012</c:v>
                </c:pt>
                <c:pt idx="7">
                  <c:v>27.359900000000017</c:v>
                </c:pt>
                <c:pt idx="8">
                  <c:v>0.92810000000000004</c:v>
                </c:pt>
                <c:pt idx="9">
                  <c:v>1.8720000000000001</c:v>
                </c:pt>
                <c:pt idx="10">
                  <c:v>3.4851999999999999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Лист1!$C$2:$C$12</c:f>
              <c:numCache>
                <c:formatCode>0.00</c:formatCode>
                <c:ptCount val="11"/>
                <c:pt idx="0">
                  <c:v>6.6692416764322054E-2</c:v>
                </c:pt>
                <c:pt idx="1">
                  <c:v>2.4976250073115492E-3</c:v>
                </c:pt>
                <c:pt idx="2">
                  <c:v>6.2473905335110984E-3</c:v>
                </c:pt>
                <c:pt idx="3">
                  <c:v>0.10632988497169175</c:v>
                </c:pt>
                <c:pt idx="4">
                  <c:v>5.9121686355742727E-2</c:v>
                </c:pt>
                <c:pt idx="5">
                  <c:v>0.60317331294840015</c:v>
                </c:pt>
                <c:pt idx="6">
                  <c:v>8.8076023969777706E-2</c:v>
                </c:pt>
                <c:pt idx="7">
                  <c:v>5.5184341789181315E-2</c:v>
                </c:pt>
                <c:pt idx="8">
                  <c:v>1.8719581436532761E-3</c:v>
                </c:pt>
                <c:pt idx="9">
                  <c:v>3.7757845543787637E-3</c:v>
                </c:pt>
                <c:pt idx="10">
                  <c:v>7.0295749620303714E-3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</c:v>
                </c:pt>
              </c:strCache>
            </c:strRef>
          </c:cat>
          <c:val>
            <c:numRef>
              <c:f>Лист1!$D$2:$D$12</c:f>
              <c:numCache>
                <c:formatCode>0.0</c:formatCode>
                <c:ptCount val="11"/>
                <c:pt idx="0">
                  <c:v>6.6692416764322058</c:v>
                </c:pt>
                <c:pt idx="1">
                  <c:v>0.24976250073115491</c:v>
                </c:pt>
                <c:pt idx="2">
                  <c:v>0.62473905335111091</c:v>
                </c:pt>
                <c:pt idx="3">
                  <c:v>10.632988497169169</c:v>
                </c:pt>
                <c:pt idx="4">
                  <c:v>5.9121686355742691</c:v>
                </c:pt>
                <c:pt idx="5">
                  <c:v>60.31733129483996</c:v>
                </c:pt>
                <c:pt idx="6">
                  <c:v>8.8076023969777566</c:v>
                </c:pt>
                <c:pt idx="7">
                  <c:v>5.5184341789181275</c:v>
                </c:pt>
                <c:pt idx="8">
                  <c:v>0.18719581436532748</c:v>
                </c:pt>
                <c:pt idx="9">
                  <c:v>0.37757845543787655</c:v>
                </c:pt>
                <c:pt idx="10">
                  <c:v>0.70295749620303782</c:v>
                </c:pt>
              </c:numCache>
            </c:numRef>
          </c:val>
        </c:ser>
      </c:pie3DChart>
      <c:spPr>
        <a:noFill/>
        <a:ln w="25390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Всего</a:t>
            </a:r>
            <a:r>
              <a:rPr lang="ru-RU" sz="1800" baseline="0" dirty="0" smtClean="0"/>
              <a:t> 371,0 млн</a:t>
            </a:r>
            <a:r>
              <a:rPr lang="ru-RU" sz="1800" dirty="0" smtClean="0"/>
              <a:t>. рублей,</a:t>
            </a:r>
          </a:p>
          <a:p>
            <a:pPr>
              <a:defRPr/>
            </a:pPr>
            <a:r>
              <a:rPr lang="ru-RU" sz="1800" dirty="0" smtClean="0"/>
              <a:t> или 74,8% в общем</a:t>
            </a:r>
            <a:r>
              <a:rPr lang="ru-RU" sz="1800" baseline="0" dirty="0" smtClean="0"/>
              <a:t> объеме расходов</a:t>
            </a:r>
            <a:endParaRPr lang="ru-RU" sz="1800" dirty="0"/>
          </a:p>
        </c:rich>
      </c:tx>
      <c:layout>
        <c:manualLayout>
          <c:xMode val="edge"/>
          <c:yMode val="edge"/>
          <c:x val="0.5330860110765927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412268188302457"/>
          <c:y val="0.29673590504451036"/>
          <c:w val="0.6319543509272465"/>
          <c:h val="0.82195845697329628"/>
        </c:manualLayout>
      </c:layout>
      <c:pie3DChart>
        <c:varyColors val="1"/>
        <c:ser>
          <c:idx val="0"/>
          <c:order val="0"/>
          <c:tx>
            <c:strRef>
              <c:f>#REF!</c:f>
              <c:strCache>
                <c:ptCount val="1"/>
                <c:pt idx="0">
                  <c:v>млн. рублей</c:v>
                </c:pt>
              </c:strCache>
            </c:strRef>
          </c:tx>
          <c:spPr>
            <a:solidFill>
              <a:srgbClr val="06EEFA"/>
            </a:solidFill>
          </c:spPr>
          <c:explosion val="17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66FF66"/>
              </a:solidFill>
            </c:spPr>
          </c:dPt>
          <c:dLbls>
            <c:dLbl>
              <c:idx val="0"/>
              <c:layout>
                <c:manualLayout>
                  <c:x val="-0.20657796247691271"/>
                  <c:y val="-0.1925908364694994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2"/>
                        </a:solidFill>
                      </a:defRPr>
                    </a:pPr>
                    <a:r>
                      <a:rPr lang="ru-RU" dirty="0" smtClean="0">
                        <a:solidFill>
                          <a:sysClr val="windowText" lastClr="000000"/>
                        </a:solidFill>
                      </a:rPr>
                      <a:t>299,0 млн. руб. (80,6%)</a:t>
                    </a:r>
                    <a:endParaRPr lang="en-US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pPr/>
              <c:dLblPos val="bestFit"/>
            </c:dLbl>
            <c:dLbl>
              <c:idx val="1"/>
              <c:layout>
                <c:manualLayout>
                  <c:x val="0"/>
                  <c:y val="4.913009673300472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43,7 млн. руб. (11,8%)</a:t>
                    </a:r>
                    <a:endParaRPr lang="en-US" dirty="0"/>
                  </a:p>
                </c:rich>
              </c:tx>
              <c:spPr/>
              <c:dLblPos val="bestFit"/>
            </c:dLbl>
            <c:dLbl>
              <c:idx val="2"/>
              <c:layout>
                <c:manualLayout>
                  <c:x val="1.9034703995333923E-2"/>
                  <c:y val="-8.8515968866737411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27,4 млн</a:t>
                    </a:r>
                    <a:r>
                      <a:rPr lang="ru-RU" dirty="0"/>
                      <a:t>. руб. </a:t>
                    </a:r>
                    <a:r>
                      <a:rPr lang="ru-RU" dirty="0" smtClean="0"/>
                      <a:t>(7,4%)</a:t>
                    </a:r>
                    <a:endParaRPr lang="en-US" dirty="0"/>
                  </a:p>
                </c:rich>
              </c:tx>
              <c:spPr/>
              <c:dLblPos val="bestFit"/>
            </c:dLbl>
            <c:dLbl>
              <c:idx val="3"/>
              <c:layout>
                <c:manualLayout>
                  <c:x val="9.4852954526384245E-2"/>
                  <c:y val="4.992307824340476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0,9 млн.руб. (0,2%)</a:t>
                    </a:r>
                    <a:endParaRPr lang="en-US" dirty="0"/>
                  </a:p>
                </c:rich>
              </c:tx>
              <c:spPr/>
              <c:dLblPos val="bestFit"/>
            </c:dLbl>
            <c:delete val="1"/>
          </c:dLbls>
          <c:cat>
            <c:strRef>
              <c:f>#REF!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#REF!</c:f>
              <c:numCache>
                <c:formatCode>General</c:formatCode>
                <c:ptCount val="4"/>
                <c:pt idx="0">
                  <c:v>180.2</c:v>
                </c:pt>
                <c:pt idx="1">
                  <c:v>24.6</c:v>
                </c:pt>
                <c:pt idx="2">
                  <c:v>17.399999999999999</c:v>
                </c:pt>
                <c:pt idx="3">
                  <c:v>0.60000000000000064</c:v>
                </c:pt>
              </c:numCache>
            </c:numRef>
          </c:val>
        </c:ser>
      </c:pie3DChart>
      <c:spPr>
        <a:noFill/>
        <a:ln w="25317">
          <a:noFill/>
        </a:ln>
      </c:spPr>
    </c:plotArea>
    <c:legend>
      <c:legendPos val="r"/>
      <c:layout>
        <c:manualLayout>
          <c:xMode val="edge"/>
          <c:yMode val="edge"/>
          <c:x val="0.72418763992000645"/>
          <c:y val="0.21233788399444356"/>
          <c:w val="0.26646449343210682"/>
          <c:h val="0.77503994918219765"/>
        </c:manualLayout>
      </c:layout>
    </c:legend>
    <c:plotVisOnly val="1"/>
    <c:dispBlanksAs val="zero"/>
  </c:chart>
  <c:txPr>
    <a:bodyPr/>
    <a:lstStyle/>
    <a:p>
      <a:pPr>
        <a:defRPr sz="1794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0.25438114125379396"/>
          <c:y val="3.0866337703259944E-2"/>
          <c:w val="0.40982822763541427"/>
          <c:h val="0.84377181165644777"/>
        </c:manualLayout>
      </c:layout>
      <c:bar3DChart>
        <c:barDir val="col"/>
        <c:grouping val="stacked"/>
        <c:shape val="box"/>
        <c:axId val="107902080"/>
        <c:axId val="107903616"/>
        <c:axId val="0"/>
      </c:bar3DChart>
      <c:catAx>
        <c:axId val="107902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7903616"/>
        <c:crosses val="autoZero"/>
        <c:auto val="1"/>
        <c:lblAlgn val="ctr"/>
        <c:lblOffset val="100"/>
      </c:catAx>
      <c:valAx>
        <c:axId val="107903616"/>
        <c:scaling>
          <c:orientation val="minMax"/>
        </c:scaling>
        <c:axPos val="l"/>
        <c:majorGridlines/>
        <c:tickLblPos val="nextTo"/>
        <c:crossAx val="107902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dLbls>
            <c:dLbl>
              <c:idx val="0"/>
              <c:layout>
                <c:manualLayout>
                  <c:x val="-4.3579613433959066E-2"/>
                  <c:y val="-4.2019907917609858E-2"/>
                </c:manualLayout>
              </c:layout>
              <c:showVal val="1"/>
            </c:dLbl>
            <c:dLbl>
              <c:idx val="1"/>
              <c:layout>
                <c:manualLayout>
                  <c:x val="-4.3579613433959226E-2"/>
                  <c:y val="-7.4342914008078936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442.6</c:v>
                </c:pt>
                <c:pt idx="1">
                  <c:v>53.2</c:v>
                </c:pt>
              </c:numCache>
            </c:numRef>
          </c:val>
        </c:ser>
        <c:shape val="box"/>
        <c:axId val="109840640"/>
        <c:axId val="109846528"/>
        <c:axId val="0"/>
      </c:bar3DChart>
      <c:catAx>
        <c:axId val="109840640"/>
        <c:scaling>
          <c:orientation val="minMax"/>
        </c:scaling>
        <c:axPos val="b"/>
        <c:tickLblPos val="nextTo"/>
        <c:crossAx val="109846528"/>
        <c:crosses val="autoZero"/>
        <c:auto val="1"/>
        <c:lblAlgn val="ctr"/>
        <c:lblOffset val="100"/>
      </c:catAx>
      <c:valAx>
        <c:axId val="109846528"/>
        <c:scaling>
          <c:orientation val="minMax"/>
        </c:scaling>
        <c:axPos val="l"/>
        <c:majorGridlines/>
        <c:numFmt formatCode="General" sourceLinked="1"/>
        <c:tickLblPos val="nextTo"/>
        <c:crossAx val="109840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млн. рублей</a:t>
            </a:r>
          </a:p>
        </c:rich>
      </c:tx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6.6436521823661693E-2"/>
          <c:y val="1.7123869549972165E-2"/>
          <c:w val="0.64613675026732753"/>
          <c:h val="0.8450387243554576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18F662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sz="2399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МП Образование</c:v>
                </c:pt>
                <c:pt idx="1">
                  <c:v>МП Культура</c:v>
                </c:pt>
                <c:pt idx="2">
                  <c:v>МП ЖКХ</c:v>
                </c:pt>
                <c:pt idx="3">
                  <c:v>МП Экономика</c:v>
                </c:pt>
                <c:pt idx="4">
                  <c:v>МП Управление финансами</c:v>
                </c:pt>
                <c:pt idx="5">
                  <c:v>МП Развитие терр. поселений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222.5</c:v>
                </c:pt>
                <c:pt idx="1">
                  <c:v>38</c:v>
                </c:pt>
                <c:pt idx="2">
                  <c:v>24.5</c:v>
                </c:pt>
                <c:pt idx="3">
                  <c:v>0.1</c:v>
                </c:pt>
                <c:pt idx="4">
                  <c:v>12.1</c:v>
                </c:pt>
                <c:pt idx="5">
                  <c:v>5.9</c:v>
                </c:pt>
                <c:pt idx="6">
                  <c:v>51.2</c:v>
                </c:pt>
              </c:numCache>
            </c:numRef>
          </c:val>
        </c:ser>
        <c:shape val="box"/>
        <c:axId val="110046208"/>
        <c:axId val="110048000"/>
        <c:axId val="110055424"/>
      </c:bar3DChart>
      <c:catAx>
        <c:axId val="110046208"/>
        <c:scaling>
          <c:orientation val="minMax"/>
        </c:scaling>
        <c:axPos val="b"/>
        <c:numFmt formatCode="General" sourceLinked="1"/>
        <c:tickLblPos val="nextTo"/>
        <c:spPr>
          <a:ln w="9522"/>
        </c:spPr>
        <c:txPr>
          <a:bodyPr rot="-5400000" vert="horz" anchor="ctr" anchorCtr="1"/>
          <a:lstStyle/>
          <a:p>
            <a:pPr>
              <a:defRPr sz="1999" b="1" kern="1200" spc="0" baseline="0"/>
            </a:pPr>
            <a:endParaRPr lang="ru-RU"/>
          </a:p>
        </c:txPr>
        <c:crossAx val="110048000"/>
        <c:crosses val="autoZero"/>
        <c:auto val="1"/>
        <c:lblAlgn val="ctr"/>
        <c:lblOffset val="100"/>
      </c:catAx>
      <c:valAx>
        <c:axId val="11004800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10046208"/>
        <c:crosses val="autoZero"/>
        <c:crossBetween val="between"/>
      </c:valAx>
      <c:serAx>
        <c:axId val="110055424"/>
        <c:scaling>
          <c:orientation val="minMax"/>
        </c:scaling>
        <c:delete val="1"/>
        <c:axPos val="b"/>
        <c:tickLblPos val="nextTo"/>
        <c:crossAx val="110048000"/>
        <c:crosses val="autoZero"/>
      </c:ser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7450110864745022"/>
          <c:y val="0"/>
          <c:w val="0.25166297117516656"/>
          <c:h val="0.9114583333333337"/>
        </c:manualLayout>
      </c:layout>
      <c:txPr>
        <a:bodyPr/>
        <a:lstStyle/>
        <a:p>
          <a:pPr>
            <a:defRPr sz="1799" kern="1000" baseline="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2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 anchor="b"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млн. рублей</a:t>
            </a:r>
          </a:p>
        </c:rich>
      </c:tx>
    </c:title>
    <c:view3D>
      <c:depthPercent val="100"/>
      <c:perspective val="30"/>
    </c:view3D>
    <c:plotArea>
      <c:layout>
        <c:manualLayout>
          <c:layoutTarget val="inner"/>
          <c:xMode val="edge"/>
          <c:yMode val="edge"/>
          <c:x val="6.6436521823661776E-2"/>
          <c:y val="1.7123869549972179E-2"/>
          <c:w val="0.64613675026732753"/>
          <c:h val="0.8450387243554576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18F662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FF00FF"/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"/>
                  <c:y val="-3.3816425120772944E-2"/>
                </c:manualLayout>
              </c:layout>
              <c:tx>
                <c:rich>
                  <a:bodyPr/>
                  <a:lstStyle/>
                  <a:p>
                    <a:r>
                      <a:rPr lang="ru-RU" sz="1999" dirty="0" smtClean="0"/>
                      <a:t>316,2                       </a:t>
                    </a:r>
                    <a:r>
                      <a:rPr lang="ru-RU" sz="1599" dirty="0" smtClean="0"/>
                      <a:t>(63,8%)</a:t>
                    </a:r>
                    <a:endParaRPr lang="en-US" sz="1600" dirty="0"/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999" dirty="0" smtClean="0"/>
                      <a:t>52,6</a:t>
                    </a:r>
                    <a:r>
                      <a:rPr lang="ru-RU" dirty="0" smtClean="0"/>
                      <a:t>                      </a:t>
                    </a:r>
                    <a:r>
                      <a:rPr lang="ru-RU" sz="1599" dirty="0" smtClean="0"/>
                      <a:t>(10,6%)</a:t>
                    </a:r>
                    <a:endParaRPr lang="en-US" sz="1600" dirty="0"/>
                  </a:p>
                </c:rich>
              </c:tx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999" dirty="0" smtClean="0"/>
                      <a:t>52,</a:t>
                    </a:r>
                    <a:r>
                      <a:rPr lang="en-US" sz="1999" dirty="0" smtClean="0"/>
                      <a:t>1</a:t>
                    </a:r>
                    <a:r>
                      <a:rPr lang="ru-RU" sz="1999" dirty="0" smtClean="0"/>
                      <a:t> </a:t>
                    </a:r>
                    <a:r>
                      <a:rPr lang="ru-RU" dirty="0" smtClean="0"/>
                      <a:t>                           </a:t>
                    </a:r>
                    <a:r>
                      <a:rPr lang="ru-RU" sz="1599" dirty="0" smtClean="0"/>
                      <a:t>(10,5%)</a:t>
                    </a:r>
                    <a:endParaRPr lang="en-US" sz="1600" dirty="0"/>
                  </a:p>
                </c:rich>
              </c:tx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999" dirty="0" smtClean="0"/>
                      <a:t>0,</a:t>
                    </a:r>
                    <a:r>
                      <a:rPr lang="ru-RU" sz="1999" dirty="0" smtClean="0"/>
                      <a:t>3                             </a:t>
                    </a:r>
                    <a:r>
                      <a:rPr lang="ru-RU" sz="1599" dirty="0"/>
                      <a:t>(0,1%)</a:t>
                    </a:r>
                    <a:endParaRPr lang="en-US" sz="1600" dirty="0"/>
                  </a:p>
                </c:rich>
              </c:tx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999" dirty="0" smtClean="0"/>
                      <a:t>11,2                               </a:t>
                    </a:r>
                    <a:r>
                      <a:rPr lang="ru-RU" sz="1599" dirty="0" smtClean="0"/>
                      <a:t>(2,2%)</a:t>
                    </a:r>
                    <a:endParaRPr lang="en-US" sz="2000" dirty="0"/>
                  </a:p>
                </c:rich>
              </c:tx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999" dirty="0" smtClean="0"/>
                      <a:t>10</a:t>
                    </a:r>
                    <a:r>
                      <a:rPr lang="en-US" sz="1999" dirty="0" smtClean="0"/>
                      <a:t>,3</a:t>
                    </a:r>
                    <a:r>
                      <a:rPr lang="ru-RU" sz="1999" dirty="0" smtClean="0"/>
                      <a:t>                                  </a:t>
                    </a:r>
                    <a:r>
                      <a:rPr lang="ru-RU" sz="1599" dirty="0"/>
                      <a:t>(</a:t>
                    </a:r>
                    <a:r>
                      <a:rPr lang="ru-RU" sz="1599" dirty="0" smtClean="0"/>
                      <a:t>2,1%)</a:t>
                    </a:r>
                    <a:endParaRPr lang="en-US" sz="2000" dirty="0"/>
                  </a:p>
                </c:rich>
              </c:tx>
            </c:dLbl>
            <c:txPr>
              <a:bodyPr/>
              <a:lstStyle/>
              <a:p>
                <a:pPr>
                  <a:defRPr sz="2399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МП Образование</c:v>
                </c:pt>
                <c:pt idx="1">
                  <c:v>МП Культура</c:v>
                </c:pt>
                <c:pt idx="2">
                  <c:v>МП ЖКХ</c:v>
                </c:pt>
                <c:pt idx="3">
                  <c:v>МП Экономика</c:v>
                </c:pt>
                <c:pt idx="4">
                  <c:v>МП Управление финансами</c:v>
                </c:pt>
                <c:pt idx="5">
                  <c:v>МП Развитие терр. поселений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316</c:v>
                </c:pt>
                <c:pt idx="1">
                  <c:v>52.6</c:v>
                </c:pt>
                <c:pt idx="2">
                  <c:v>52.1</c:v>
                </c:pt>
                <c:pt idx="3">
                  <c:v>0.30000000000000021</c:v>
                </c:pt>
                <c:pt idx="4">
                  <c:v>11.2</c:v>
                </c:pt>
                <c:pt idx="5">
                  <c:v>10.3</c:v>
                </c:pt>
              </c:numCache>
            </c:numRef>
          </c:val>
        </c:ser>
        <c:shape val="box"/>
        <c:axId val="110166784"/>
        <c:axId val="110168320"/>
        <c:axId val="110056768"/>
      </c:bar3DChart>
      <c:catAx>
        <c:axId val="110166784"/>
        <c:scaling>
          <c:orientation val="minMax"/>
        </c:scaling>
        <c:axPos val="b"/>
        <c:numFmt formatCode="General" sourceLinked="1"/>
        <c:tickLblPos val="nextTo"/>
        <c:spPr>
          <a:ln w="9521"/>
        </c:spPr>
        <c:txPr>
          <a:bodyPr rot="-5400000" vert="horz" anchor="ctr" anchorCtr="1"/>
          <a:lstStyle/>
          <a:p>
            <a:pPr>
              <a:defRPr sz="1999" b="1" kern="1200" spc="0" baseline="0"/>
            </a:pPr>
            <a:endParaRPr lang="ru-RU"/>
          </a:p>
        </c:txPr>
        <c:crossAx val="110168320"/>
        <c:crosses val="autoZero"/>
        <c:auto val="1"/>
        <c:lblAlgn val="ctr"/>
        <c:lblOffset val="100"/>
      </c:catAx>
      <c:valAx>
        <c:axId val="11016832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110166784"/>
        <c:crosses val="autoZero"/>
        <c:crossBetween val="between"/>
      </c:valAx>
      <c:serAx>
        <c:axId val="110056768"/>
        <c:scaling>
          <c:orientation val="minMax"/>
        </c:scaling>
        <c:delete val="1"/>
        <c:axPos val="b"/>
        <c:tickLblPos val="nextTo"/>
        <c:crossAx val="110168320"/>
        <c:crosses val="autoZero"/>
      </c:ser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74659090909090908"/>
          <c:y val="0"/>
          <c:w val="0.25340909090909092"/>
          <c:h val="0.94972067039106212"/>
        </c:manualLayout>
      </c:layout>
      <c:txPr>
        <a:bodyPr/>
        <a:lstStyle/>
        <a:p>
          <a:pPr>
            <a:defRPr sz="1799" kern="1000" baseline="0"/>
          </a:pPr>
          <a:endParaRPr lang="ru-RU"/>
        </a:p>
      </c:txPr>
    </c:legend>
    <c:plotVisOnly val="1"/>
    <c:dispBlanksAs val="gap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1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 anchor="b"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Lbls>
            <c:dLbl>
              <c:idx val="0"/>
              <c:layout>
                <c:manualLayout>
                  <c:x val="-5.3669558666277747E-2"/>
                  <c:y val="0.23526551145027041"/>
                </c:manualLayout>
              </c:layout>
              <c:showVal val="1"/>
            </c:dLbl>
            <c:dLbl>
              <c:idx val="1"/>
              <c:layout>
                <c:manualLayout>
                  <c:x val="2.3059443958394089E-2"/>
                  <c:y val="0.19894064533890368"/>
                </c:manualLayout>
              </c:layout>
              <c:showVal val="1"/>
            </c:dLbl>
            <c:dLbl>
              <c:idx val="2"/>
              <c:layout>
                <c:manualLayout>
                  <c:x val="-0.16800573539418684"/>
                  <c:y val="-7.1800189263588762E-2"/>
                </c:manualLayout>
              </c:layout>
              <c:showVal val="1"/>
            </c:dLbl>
            <c:dLbl>
              <c:idx val="7"/>
              <c:layout>
                <c:manualLayout>
                  <c:x val="9.2932281034315015E-2"/>
                  <c:y val="3.6770075230398492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Разница в тарифах на тепловую энергию</c:v>
                </c:pt>
                <c:pt idx="1">
                  <c:v>Аппарат администрации района</c:v>
                </c:pt>
                <c:pt idx="2">
                  <c:v>Собрание депутатов</c:v>
                </c:pt>
                <c:pt idx="3">
                  <c:v>ЗАГС</c:v>
                </c:pt>
                <c:pt idx="4">
                  <c:v>Отлов и содержание безнадзорных животных</c:v>
                </c:pt>
                <c:pt idx="5">
                  <c:v>КДН</c:v>
                </c:pt>
                <c:pt idx="6">
                  <c:v>Взносы на капитальный ремонт общего имущества</c:v>
                </c:pt>
                <c:pt idx="7">
                  <c:v>Административная комиссия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29.2</c:v>
                </c:pt>
                <c:pt idx="1">
                  <c:v>20.2</c:v>
                </c:pt>
                <c:pt idx="2">
                  <c:v>1.9000000000000001</c:v>
                </c:pt>
                <c:pt idx="3">
                  <c:v>1.1000000000000001</c:v>
                </c:pt>
                <c:pt idx="4">
                  <c:v>0.30000000000000021</c:v>
                </c:pt>
                <c:pt idx="5">
                  <c:v>0.4</c:v>
                </c:pt>
                <c:pt idx="6">
                  <c:v>8.1000000000000003E-2</c:v>
                </c:pt>
                <c:pt idx="7">
                  <c:v>3.0000000000000018E-3</c:v>
                </c:pt>
              </c:numCache>
            </c:numRef>
          </c:val>
        </c:ser>
      </c:pie3DChart>
      <c:spPr>
        <a:noFill/>
        <a:ln w="2539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4699465845458026"/>
          <c:y val="8.4181412807270064E-3"/>
          <c:w val="0.35300534154542118"/>
          <c:h val="0.9831637174385459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тыс. рублей</a:t>
            </a:r>
            <a:endParaRPr lang="ru-RU" sz="1800" dirty="0"/>
          </a:p>
        </c:rich>
      </c:tx>
      <c:layout>
        <c:manualLayout>
          <c:xMode val="edge"/>
          <c:yMode val="edge"/>
          <c:x val="0.8118250651110096"/>
          <c:y val="3.0866359269839407E-2"/>
        </c:manualLayout>
      </c:layout>
    </c:title>
    <c:view3D>
      <c:rotY val="40"/>
      <c:rAngAx val="1"/>
    </c:view3D>
    <c:plotArea>
      <c:layout>
        <c:manualLayout>
          <c:layoutTarget val="inner"/>
          <c:xMode val="edge"/>
          <c:yMode val="edge"/>
          <c:x val="7.9923310201589035E-2"/>
          <c:y val="0.11217126609298421"/>
          <c:w val="0.91546309584989649"/>
          <c:h val="0.3779410039366230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1.0765052546534341E-2"/>
                  <c:y val="7.85689145050468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15177,0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0765052546534341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1339,0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8454375794059268E-2"/>
                  <c:y val="3.92844572525227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1251,0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6916511144554103E-2"/>
                  <c:y val="5.331462055699724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586,0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5378646495049038E-2"/>
                  <c:y val="3.64784245916284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1849,0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1530105093068682E-2"/>
                  <c:y val="5.05085878961014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1066,0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1530105093068682E-2"/>
                  <c:y val="4.48965225743121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2710,0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1.9992240443563781E-2"/>
                  <c:y val="4.48965225743121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986,0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2.614369904158349E-2"/>
                  <c:y val="2.525429394805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1250,0</a:t>
                    </a:r>
                    <a:endParaRPr lang="en-US" dirty="0"/>
                  </a:p>
                </c:rich>
              </c:tx>
              <c:showVal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15177</c:v>
                </c:pt>
                <c:pt idx="1">
                  <c:v>1339</c:v>
                </c:pt>
                <c:pt idx="2">
                  <c:v>1251</c:v>
                </c:pt>
                <c:pt idx="3">
                  <c:v>586</c:v>
                </c:pt>
                <c:pt idx="4">
                  <c:v>1849</c:v>
                </c:pt>
                <c:pt idx="5">
                  <c:v>1066</c:v>
                </c:pt>
                <c:pt idx="6">
                  <c:v>2710</c:v>
                </c:pt>
                <c:pt idx="7">
                  <c:v>986</c:v>
                </c:pt>
                <c:pt idx="8">
                  <c:v>1250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3300"/>
            </a:solidFill>
          </c:spPr>
          <c:dLbls>
            <c:dLbl>
              <c:idx val="0"/>
              <c:layout>
                <c:manualLayout>
                  <c:x val="4.1522345536632387E-2"/>
                  <c:y val="-3.3672391930733854E-2"/>
                </c:manualLayout>
              </c:layout>
              <c:showVal val="1"/>
            </c:dLbl>
            <c:dLbl>
              <c:idx val="1"/>
              <c:layout>
                <c:manualLayout>
                  <c:x val="4.1522345536632387E-2"/>
                  <c:y val="-2.5254293948050392E-2"/>
                </c:manualLayout>
              </c:layout>
              <c:showVal val="1"/>
            </c:dLbl>
            <c:dLbl>
              <c:idx val="2"/>
              <c:layout>
                <c:manualLayout>
                  <c:x val="3.9984480887127596E-2"/>
                  <c:y val="-4.209048991341921E-2"/>
                </c:manualLayout>
              </c:layout>
              <c:showVal val="1"/>
            </c:dLbl>
            <c:dLbl>
              <c:idx val="3"/>
              <c:layout>
                <c:manualLayout>
                  <c:x val="3.8446616237622605E-2"/>
                  <c:y val="-2.8060326608944881E-2"/>
                </c:manualLayout>
              </c:layout>
              <c:showVal val="1"/>
            </c:dLbl>
            <c:dLbl>
              <c:idx val="4"/>
              <c:layout>
                <c:manualLayout>
                  <c:x val="4.4598074835644479E-2"/>
                  <c:y val="-3.0866359269839407E-2"/>
                </c:manualLayout>
              </c:layout>
              <c:showVal val="1"/>
            </c:dLbl>
            <c:dLbl>
              <c:idx val="5"/>
              <c:layout>
                <c:manualLayout>
                  <c:x val="5.2287398083166806E-2"/>
                  <c:y val="-1.6836195965367125E-2"/>
                </c:manualLayout>
              </c:layout>
              <c:showVal val="1"/>
            </c:dLbl>
            <c:dLbl>
              <c:idx val="6"/>
              <c:layout>
                <c:manualLayout>
                  <c:x val="5.2287398083166806E-2"/>
                  <c:y val="-2.2448261287156216E-2"/>
                </c:manualLayout>
              </c:layout>
              <c:showVal val="1"/>
            </c:dLbl>
            <c:dLbl>
              <c:idx val="7"/>
              <c:layout>
                <c:manualLayout>
                  <c:x val="4.1522345536632456E-2"/>
                  <c:y val="-1.9642228626261811E-2"/>
                </c:manualLayout>
              </c:layout>
              <c:showVal val="1"/>
            </c:dLbl>
            <c:dLbl>
              <c:idx val="8"/>
              <c:layout>
                <c:manualLayout>
                  <c:x val="4.9211668784156941E-2"/>
                  <c:y val="-2.8060326608944881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гп Сернурское</c:v>
                </c:pt>
                <c:pt idx="1">
                  <c:v>сп Верхнекугенерское</c:v>
                </c:pt>
                <c:pt idx="2">
                  <c:v>сп Дубниковское</c:v>
                </c:pt>
                <c:pt idx="3">
                  <c:v>сп Зашижемское</c:v>
                </c:pt>
                <c:pt idx="4">
                  <c:v>сп Казанское</c:v>
                </c:pt>
                <c:pt idx="5">
                  <c:v>сп Кукнурское</c:v>
                </c:pt>
                <c:pt idx="6">
                  <c:v>сп Марисолинское</c:v>
                </c:pt>
                <c:pt idx="7">
                  <c:v>сп Сердежское</c:v>
                </c:pt>
                <c:pt idx="8">
                  <c:v>сп Чендемеровское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15177</c:v>
                </c:pt>
                <c:pt idx="1">
                  <c:v>1339</c:v>
                </c:pt>
                <c:pt idx="2">
                  <c:v>1251</c:v>
                </c:pt>
                <c:pt idx="3">
                  <c:v>586</c:v>
                </c:pt>
                <c:pt idx="4">
                  <c:v>1849</c:v>
                </c:pt>
                <c:pt idx="5">
                  <c:v>1066</c:v>
                </c:pt>
                <c:pt idx="6">
                  <c:v>2710</c:v>
                </c:pt>
                <c:pt idx="7">
                  <c:v>986</c:v>
                </c:pt>
                <c:pt idx="8">
                  <c:v>1250</c:v>
                </c:pt>
              </c:numCache>
            </c:numRef>
          </c:val>
        </c:ser>
        <c:gapWidth val="0"/>
        <c:gapDepth val="0"/>
        <c:shape val="cylinder"/>
        <c:axId val="99989760"/>
        <c:axId val="100065280"/>
        <c:axId val="100057984"/>
      </c:bar3DChart>
      <c:catAx>
        <c:axId val="9998976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0065280"/>
        <c:crosses val="autoZero"/>
        <c:auto val="1"/>
        <c:lblAlgn val="ctr"/>
        <c:lblOffset val="100"/>
      </c:catAx>
      <c:valAx>
        <c:axId val="100065280"/>
        <c:scaling>
          <c:orientation val="minMax"/>
        </c:scaling>
        <c:delete val="1"/>
        <c:axPos val="l"/>
        <c:numFmt formatCode="General" sourceLinked="1"/>
        <c:tickLblPos val="none"/>
        <c:crossAx val="99989760"/>
        <c:crosses val="autoZero"/>
        <c:crossBetween val="between"/>
      </c:valAx>
      <c:serAx>
        <c:axId val="100057984"/>
        <c:scaling>
          <c:orientation val="minMax"/>
        </c:scaling>
        <c:delete val="1"/>
        <c:axPos val="b"/>
        <c:majorTickMark val="none"/>
        <c:tickLblPos val="none"/>
        <c:crossAx val="100065280"/>
        <c:crosses val="autoZero"/>
      </c:ser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00FF"/>
            </a:solidFill>
          </c:spPr>
          <c:dLbls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3836.7</c:v>
                </c:pt>
                <c:pt idx="1">
                  <c:v>1287.4000000000001</c:v>
                </c:pt>
                <c:pt idx="2">
                  <c:v>1448.1</c:v>
                </c:pt>
                <c:pt idx="3">
                  <c:v>1152.2</c:v>
                </c:pt>
                <c:pt idx="4">
                  <c:v>1529.2</c:v>
                </c:pt>
                <c:pt idx="5">
                  <c:v>1555.4</c:v>
                </c:pt>
                <c:pt idx="6">
                  <c:v>1762.2</c:v>
                </c:pt>
                <c:pt idx="7">
                  <c:v>1277.4000000000001</c:v>
                </c:pt>
                <c:pt idx="8">
                  <c:v>1553.2</c:v>
                </c:pt>
              </c:numCache>
            </c:numRef>
          </c:val>
        </c:ser>
        <c:shape val="cylinder"/>
        <c:axId val="110791680"/>
        <c:axId val="110801664"/>
        <c:axId val="0"/>
      </c:bar3DChart>
      <c:catAx>
        <c:axId val="110791680"/>
        <c:scaling>
          <c:orientation val="minMax"/>
        </c:scaling>
        <c:axPos val="l"/>
        <c:tickLblPos val="nextTo"/>
        <c:crossAx val="110801664"/>
        <c:crosses val="autoZero"/>
        <c:auto val="1"/>
        <c:lblAlgn val="ctr"/>
        <c:lblOffset val="100"/>
      </c:catAx>
      <c:valAx>
        <c:axId val="110801664"/>
        <c:scaling>
          <c:orientation val="minMax"/>
        </c:scaling>
        <c:axPos val="b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0791680"/>
        <c:crosses val="autoZero"/>
        <c:crossBetween val="between"/>
      </c:valAx>
    </c:plotArea>
    <c:legend>
      <c:legendPos val="r"/>
    </c:legend>
    <c:plotVisOnly val="1"/>
  </c:chart>
  <c:spPr>
    <a:solidFill>
      <a:srgbClr val="D7ED03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Осуществление первичного воинского учета, где отсутствуют военные комиссариаты </a:t>
            </a:r>
            <a:r>
              <a:rPr lang="ru-RU" dirty="0" smtClean="0"/>
              <a:t> (ВУС)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"/>
                    <a:satMod val="300000"/>
                  </a:schemeClr>
                </a:gs>
                <a:gs pos="34000">
                  <a:schemeClr val="accent2">
                    <a:tint val="13500"/>
                    <a:satMod val="250000"/>
                  </a:schemeClr>
                </a:gs>
                <a:gs pos="100000">
                  <a:schemeClr val="accent2">
                    <a:tint val="60000"/>
                    <a:satMod val="200000"/>
                  </a:schemeClr>
                </a:gs>
              </a:gsLst>
              <a:path path="circle">
                <a:fillToRect l="50000" t="155000" r="50000" b="-55000"/>
              </a:path>
            </a:gradFill>
            <a:ln w="9525" cap="flat" cmpd="sng" algn="ctr">
              <a:solidFill>
                <a:schemeClr val="accent2">
                  <a:satMod val="120000"/>
                </a:schemeClr>
              </a:solidFill>
              <a:prstDash val="solid"/>
            </a:ln>
            <a:effectLst>
              <a:outerShdw blurRad="63500" dist="25400" dir="14700000" algn="t" rotWithShape="0">
                <a:srgbClr val="000000">
                  <a:alpha val="50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8"/>
                <c:pt idx="0">
                  <c:v>В.Кугенерское с/п</c:v>
                </c:pt>
                <c:pt idx="1">
                  <c:v>Дубниковское с/п</c:v>
                </c:pt>
                <c:pt idx="2">
                  <c:v>Зашижемское с/п</c:v>
                </c:pt>
                <c:pt idx="3">
                  <c:v>Казанское с/п</c:v>
                </c:pt>
                <c:pt idx="4">
                  <c:v>Кукнурское с/п</c:v>
                </c:pt>
                <c:pt idx="5">
                  <c:v>Марисолинское с/п</c:v>
                </c:pt>
                <c:pt idx="6">
                  <c:v>Сердежское с/п</c:v>
                </c:pt>
                <c:pt idx="7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199</c:v>
                </c:pt>
                <c:pt idx="1">
                  <c:v>81.099999999999994</c:v>
                </c:pt>
                <c:pt idx="2">
                  <c:v>81.099999999999994</c:v>
                </c:pt>
                <c:pt idx="3">
                  <c:v>81.099999999999994</c:v>
                </c:pt>
                <c:pt idx="4">
                  <c:v>199</c:v>
                </c:pt>
                <c:pt idx="5">
                  <c:v>199</c:v>
                </c:pt>
                <c:pt idx="6">
                  <c:v>199</c:v>
                </c:pt>
                <c:pt idx="7">
                  <c:v>199</c:v>
                </c:pt>
              </c:numCache>
            </c:numRef>
          </c:val>
        </c:ser>
        <c:axId val="110401024"/>
        <c:axId val="110402560"/>
      </c:barChart>
      <c:catAx>
        <c:axId val="110401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0402560"/>
        <c:crosses val="autoZero"/>
        <c:auto val="1"/>
        <c:lblAlgn val="ctr"/>
        <c:lblOffset val="100"/>
      </c:catAx>
      <c:valAx>
        <c:axId val="110402560"/>
        <c:scaling>
          <c:orientation val="minMax"/>
        </c:scaling>
        <c:axPos val="l"/>
        <c:majorGridlines/>
        <c:numFmt formatCode="0.0" sourceLinked="1"/>
        <c:tickLblPos val="nextTo"/>
        <c:crossAx val="11040102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chemeClr val="accent5">
        <a:lumMod val="40000"/>
        <a:lumOff val="60000"/>
      </a:schemeClr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r"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4110095712980382"/>
          <c:y val="1.4814711124798194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37678280839895401"/>
          <c:y val="0.14489074803149729"/>
          <c:w val="0.53379543963255061"/>
          <c:h val="0.71549729330709033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dPt>
            <c:idx val="1"/>
            <c:spPr>
              <a:solidFill>
                <a:srgbClr val="D7ED03"/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rgbClr val="FF9999"/>
              </a:solidFill>
            </c:spPr>
          </c:dPt>
          <c:dPt>
            <c:idx val="4"/>
            <c:spPr>
              <a:solidFill>
                <a:srgbClr val="66FF66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CC66FF"/>
              </a:solidFill>
            </c:spPr>
          </c:dPt>
          <c:dLbls>
            <c:dLbl>
              <c:idx val="0"/>
              <c:layout>
                <c:manualLayout>
                  <c:x val="0.23703537799677121"/>
                  <c:y val="-7.1604437103191504E-2"/>
                </c:manualLayout>
              </c:layout>
              <c:showVal val="1"/>
            </c:dLbl>
            <c:dLbl>
              <c:idx val="1"/>
              <c:layout>
                <c:manualLayout>
                  <c:x val="5.7699401222898662E-2"/>
                  <c:y val="-9.8764740831988693E-3"/>
                </c:manualLayout>
              </c:layout>
              <c:showVal val="1"/>
            </c:dLbl>
            <c:dLbl>
              <c:idx val="2"/>
              <c:layout>
                <c:manualLayout>
                  <c:x val="7.9531607091022194E-2"/>
                  <c:y val="-1.7283829645598086E-2"/>
                </c:manualLayout>
              </c:layout>
              <c:showVal val="1"/>
            </c:dLbl>
            <c:dLbl>
              <c:idx val="3"/>
              <c:layout>
                <c:manualLayout>
                  <c:x val="4.6783298288836532E-2"/>
                  <c:y val="2.4691185207996991E-3"/>
                </c:manualLayout>
              </c:layout>
              <c:showVal val="1"/>
            </c:dLbl>
            <c:dLbl>
              <c:idx val="4"/>
              <c:layout>
                <c:manualLayout>
                  <c:x val="5.4580514670309117E-2"/>
                  <c:y val="-2.4691185207996991E-3"/>
                </c:manualLayout>
              </c:layout>
              <c:showVal val="1"/>
            </c:dLbl>
            <c:dLbl>
              <c:idx val="5"/>
              <c:layout>
                <c:manualLayout>
                  <c:x val="7.641272053843344E-2"/>
                  <c:y val="-1.23455926039985E-2"/>
                </c:manualLayout>
              </c:layout>
              <c:showVal val="1"/>
            </c:dLbl>
            <c:dLbl>
              <c:idx val="6"/>
              <c:layout>
                <c:manualLayout>
                  <c:x val="5.7699401222898627E-2"/>
                  <c:y val="-4.9382370415994034E-3"/>
                </c:manualLayout>
              </c:layout>
              <c:showVal val="1"/>
            </c:dLbl>
            <c:dLbl>
              <c:idx val="7"/>
              <c:layout>
                <c:manualLayout>
                  <c:x val="5.3021071394014567E-2"/>
                  <c:y val="-1.23455926039985E-2"/>
                </c:manualLayout>
              </c:layout>
              <c:showVal val="1"/>
            </c:dLbl>
            <c:dLbl>
              <c:idx val="8"/>
              <c:layout>
                <c:manualLayout>
                  <c:x val="8.8888143957980045E-2"/>
                  <c:y val="-7.4073555623990804E-3"/>
                </c:manualLayout>
              </c:layout>
              <c:showVal val="1"/>
            </c:dLbl>
            <c:spPr>
              <a:effectLst>
                <a:outerShdw blurRad="50800" dist="50800" dir="5400000" algn="ctr" rotWithShape="0">
                  <a:srgbClr val="00B0F0"/>
                </a:outerShdw>
              </a:effectLst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4880</c:v>
                </c:pt>
                <c:pt idx="1">
                  <c:v>179</c:v>
                </c:pt>
                <c:pt idx="2">
                  <c:v>307</c:v>
                </c:pt>
                <c:pt idx="3">
                  <c:v>113</c:v>
                </c:pt>
                <c:pt idx="4">
                  <c:v>118</c:v>
                </c:pt>
                <c:pt idx="5">
                  <c:v>368</c:v>
                </c:pt>
                <c:pt idx="6">
                  <c:v>268</c:v>
                </c:pt>
                <c:pt idx="7">
                  <c:v>180</c:v>
                </c:pt>
                <c:pt idx="8">
                  <c:v>329</c:v>
                </c:pt>
              </c:numCache>
            </c:numRef>
          </c:val>
        </c:ser>
        <c:shape val="cylinder"/>
        <c:axId val="111005056"/>
        <c:axId val="111015040"/>
        <c:axId val="0"/>
      </c:bar3DChart>
      <c:catAx>
        <c:axId val="111005056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1015040"/>
        <c:crosses val="autoZero"/>
        <c:auto val="1"/>
        <c:lblAlgn val="ctr"/>
        <c:lblOffset val="100"/>
      </c:catAx>
      <c:valAx>
        <c:axId val="111015040"/>
        <c:scaling>
          <c:orientation val="minMax"/>
        </c:scaling>
        <c:axPos val="b"/>
        <c:majorGridlines/>
        <c:numFmt formatCode="0.0" sourceLinked="1"/>
        <c:tickLblPos val="nextTo"/>
        <c:crossAx val="111005056"/>
        <c:crosses val="autoZero"/>
        <c:crossBetween val="between"/>
      </c:valAx>
    </c:plotArea>
    <c:plotVisOnly val="1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Жилищно-коммунальное хозяйство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5785821911150039E-2"/>
          <c:y val="6.5740042505871107E-2"/>
          <c:w val="0.60690592495382578"/>
          <c:h val="0.591379779286750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ЖКХ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rgbClr val="FF9999"/>
              </a:solidFill>
            </c:spPr>
          </c:dPt>
          <c:dPt>
            <c:idx val="2"/>
            <c:spPr>
              <a:solidFill>
                <a:srgbClr val="9966FF"/>
              </a:solidFill>
            </c:spPr>
          </c:dPt>
          <c:dPt>
            <c:idx val="3"/>
            <c:spPr>
              <a:solidFill>
                <a:srgbClr val="18F662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CCFF33"/>
              </a:solidFill>
            </c:spPr>
          </c:dPt>
          <c:dPt>
            <c:idx val="6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5.2340332458443032E-3"/>
                  <c:y val="-8.8162452940954567E-3"/>
                </c:manualLayout>
              </c:layout>
              <c:showVal val="1"/>
            </c:dLbl>
            <c:dLbl>
              <c:idx val="1"/>
              <c:layout>
                <c:manualLayout>
                  <c:x val="8.0407310197336528E-3"/>
                  <c:y val="-4.5400282768551105E-2"/>
                </c:manualLayout>
              </c:layout>
              <c:showVal val="1"/>
            </c:dLbl>
            <c:dLbl>
              <c:idx val="2"/>
              <c:layout>
                <c:manualLayout>
                  <c:x val="8.0265140468553531E-3"/>
                  <c:y val="-1.4857390570802272E-2"/>
                </c:manualLayout>
              </c:layout>
              <c:showVal val="1"/>
            </c:dLbl>
            <c:dLbl>
              <c:idx val="3"/>
              <c:layout>
                <c:manualLayout>
                  <c:x val="1.7449329250510549E-2"/>
                  <c:y val="-5.1633210434994734E-3"/>
                </c:manualLayout>
              </c:layout>
              <c:showVal val="1"/>
            </c:dLbl>
            <c:dLbl>
              <c:idx val="4"/>
              <c:layout>
                <c:manualLayout>
                  <c:x val="9.735102556625028E-3"/>
                  <c:y val="3.0647621290761772E-3"/>
                </c:manualLayout>
              </c:layout>
              <c:showVal val="1"/>
            </c:dLbl>
            <c:dLbl>
              <c:idx val="6"/>
              <c:layout>
                <c:manualLayout>
                  <c:x val="-2.7714591231651577E-3"/>
                  <c:y val="-3.1301625753458492E-3"/>
                </c:manualLayout>
              </c:layout>
              <c:showVal val="1"/>
            </c:dLbl>
            <c:dLbl>
              <c:idx val="8"/>
              <c:layout>
                <c:manualLayout>
                  <c:x val="4.8125060756294353E-3"/>
                  <c:y val="-6.4660272300060793E-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Дубниковское с/п</c:v>
                </c:pt>
                <c:pt idx="3">
                  <c:v>Зашижемское с/п</c:v>
                </c:pt>
                <c:pt idx="4">
                  <c:v>Казанское с/п</c:v>
                </c:pt>
                <c:pt idx="5">
                  <c:v>Кукнурское с/п</c:v>
                </c:pt>
                <c:pt idx="6">
                  <c:v>Марисолинское с/п</c:v>
                </c:pt>
                <c:pt idx="7">
                  <c:v>Сердежское с/п</c:v>
                </c:pt>
                <c:pt idx="8">
                  <c:v>Чендемеровское с/п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3933.5</c:v>
                </c:pt>
                <c:pt idx="1">
                  <c:v>38</c:v>
                </c:pt>
                <c:pt idx="2">
                  <c:v>88.5</c:v>
                </c:pt>
                <c:pt idx="3">
                  <c:v>252</c:v>
                </c:pt>
                <c:pt idx="4">
                  <c:v>316.10000000000002</c:v>
                </c:pt>
                <c:pt idx="5">
                  <c:v>83.3</c:v>
                </c:pt>
                <c:pt idx="6">
                  <c:v>804.8</c:v>
                </c:pt>
                <c:pt idx="7">
                  <c:v>24.4</c:v>
                </c:pt>
                <c:pt idx="8">
                  <c:v>196.3</c:v>
                </c:pt>
              </c:numCache>
            </c:numRef>
          </c:val>
        </c:ser>
        <c:gapWidth val="100"/>
        <c:shape val="cone"/>
        <c:axId val="110949504"/>
        <c:axId val="110951040"/>
        <c:axId val="0"/>
      </c:bar3DChart>
      <c:catAx>
        <c:axId val="110949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0951040"/>
        <c:crosses val="autoZero"/>
        <c:auto val="1"/>
        <c:lblAlgn val="ctr"/>
        <c:lblOffset val="100"/>
      </c:catAx>
      <c:valAx>
        <c:axId val="110951040"/>
        <c:scaling>
          <c:orientation val="minMax"/>
        </c:scaling>
        <c:axPos val="l"/>
        <c:majorGridlines/>
        <c:numFmt formatCode="0.0" sourceLinked="1"/>
        <c:tickLblPos val="nextTo"/>
        <c:crossAx val="11094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2630747545446"/>
          <c:y val="0.18885130081708595"/>
          <c:w val="0.31435719840575482"/>
          <c:h val="0.76194193368350704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spPr>
    <a:gradFill rotWithShape="1">
      <a:gsLst>
        <a:gs pos="0">
          <a:schemeClr val="accent1">
            <a:tint val="50000"/>
            <a:satMod val="300000"/>
          </a:schemeClr>
        </a:gs>
        <a:gs pos="35000">
          <a:schemeClr val="accent1">
            <a:tint val="37000"/>
            <a:satMod val="300000"/>
          </a:schemeClr>
        </a:gs>
        <a:gs pos="100000">
          <a:schemeClr val="accent1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1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dLbls>
            <c:dLbl>
              <c:idx val="2"/>
              <c:layout>
                <c:manualLayout>
                  <c:x val="1.551509346774861E-2"/>
                  <c:y val="4.7058494161124023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Сернурское г/п</c:v>
                </c:pt>
                <c:pt idx="1">
                  <c:v>В.Кугенерское с/п</c:v>
                </c:pt>
                <c:pt idx="2">
                  <c:v>Казанское с/п</c:v>
                </c:pt>
                <c:pt idx="3">
                  <c:v>Кукнурское с/п</c:v>
                </c:pt>
                <c:pt idx="4">
                  <c:v>Марисолинское с/п</c:v>
                </c:pt>
                <c:pt idx="5">
                  <c:v>Сердежское с/п</c:v>
                </c:pt>
                <c:pt idx="6">
                  <c:v>Чендемеровское с/п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203.1</c:v>
                </c:pt>
                <c:pt idx="1">
                  <c:v>289.10000000000002</c:v>
                </c:pt>
                <c:pt idx="2">
                  <c:v>50.7</c:v>
                </c:pt>
                <c:pt idx="3">
                  <c:v>203.7</c:v>
                </c:pt>
                <c:pt idx="4" formatCode="0.0">
                  <c:v>130</c:v>
                </c:pt>
                <c:pt idx="5">
                  <c:v>125.6</c:v>
                </c:pt>
                <c:pt idx="6">
                  <c:v>154.1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308743485176197"/>
          <c:y val="0.19030096850745121"/>
          <c:w val="0.36000890617481618"/>
          <c:h val="0.6098947585977508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3.1540997878602615E-2"/>
          <c:y val="6.6943957918102773E-2"/>
          <c:w val="0.69414319567882365"/>
          <c:h val="0.9315730049660841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0"/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FF3300"/>
              </a:solidFill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>
                <a:noFill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contrasting" dir="t">
                  <a:rot lat="0" lon="0" rev="3600000"/>
                </a:lightRig>
              </a:scene3d>
              <a:sp3d prstMaterial="plastic">
                <a:bevelT w="127000" h="38200" prst="relaxedInset"/>
                <a:contourClr>
                  <a:schemeClr val="accent4"/>
                </a:contourClr>
              </a:sp3d>
            </c:spPr>
          </c:dPt>
          <c:dPt>
            <c:idx val="4"/>
            <c:spPr>
              <a:solidFill>
                <a:srgbClr val="FF33CC"/>
              </a:soli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6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480565146045884"/>
                  <c:y val="-1.99042219577706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82,51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4149998329253288"/>
                  <c:y val="-0.1570220676076237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</a:t>
                    </a:r>
                    <a:r>
                      <a:rPr lang="ru-RU" dirty="0" smtClean="0"/>
                      <a:t>83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924546121202324"/>
                  <c:y val="2.41947514982815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3,02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7.0497629796739706E-3"/>
                  <c:y val="3.86044110670542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1,08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0.13214786293370537"/>
                  <c:y val="4.10397060464730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-8.6735937952964498E-2"/>
                  <c:y val="-1.8019840559128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0.10753561175086179"/>
                  <c:y val="-0.1617081887656582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5,09%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Государственная пошлина</c:v>
                </c:pt>
                <c:pt idx="6">
                  <c:v>Иные налоговые доходы</c:v>
                </c:pt>
                <c:pt idx="7">
                  <c:v>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0.82310000000000005</c:v>
                </c:pt>
                <c:pt idx="1">
                  <c:v>4.0500000000000001E-2</c:v>
                </c:pt>
                <c:pt idx="2">
                  <c:v>3.0000000000000002E-2</c:v>
                </c:pt>
                <c:pt idx="3">
                  <c:v>3.0599999999999999E-2</c:v>
                </c:pt>
                <c:pt idx="4">
                  <c:v>1.073E-2</c:v>
                </c:pt>
                <c:pt idx="5">
                  <c:v>8.9000000000000051E-3</c:v>
                </c:pt>
                <c:pt idx="6">
                  <c:v>5.5000000000000005E-3</c:v>
                </c:pt>
                <c:pt idx="7">
                  <c:v>5.0700000000000009E-2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66248693882084986"/>
          <c:y val="0"/>
          <c:w val="0.32402279350739627"/>
          <c:h val="0.47871264554722631"/>
        </c:manualLayout>
      </c:layout>
      <c:overlay val="1"/>
      <c:txPr>
        <a:bodyPr/>
        <a:lstStyle/>
        <a:p>
          <a:pPr>
            <a:defRPr sz="13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40"/>
      <c:rotY val="210"/>
      <c:depthPercent val="170"/>
      <c:perspective val="30"/>
    </c:view3D>
    <c:plotArea>
      <c:layout>
        <c:manualLayout>
          <c:layoutTarget val="inner"/>
          <c:xMode val="edge"/>
          <c:yMode val="edge"/>
          <c:x val="7.3969397329875036E-2"/>
          <c:y val="7.8454259422371664E-2"/>
          <c:w val="0.84345911500972193"/>
          <c:h val="0.82485799054012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spPr>
              <a:gradFill rotWithShape="1">
                <a:gsLst>
                  <a:gs pos="0">
                    <a:schemeClr val="accent2">
                      <a:tint val="10000"/>
                      <a:satMod val="300000"/>
                    </a:schemeClr>
                  </a:gs>
                  <a:gs pos="34000">
                    <a:schemeClr val="accent2">
                      <a:tint val="13500"/>
                      <a:satMod val="250000"/>
                    </a:schemeClr>
                  </a:gs>
                  <a:gs pos="100000">
                    <a:schemeClr val="accent2">
                      <a:tint val="60000"/>
                      <a:satMod val="20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63500" dist="25400" dir="14700000" algn="t" rotWithShape="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tint val="60000"/>
                      <a:satMod val="160000"/>
                    </a:schemeClr>
                  </a:gs>
                  <a:gs pos="46000">
                    <a:schemeClr val="accent4">
                      <a:tint val="86000"/>
                      <a:satMod val="160000"/>
                    </a:schemeClr>
                  </a:gs>
                  <a:gs pos="100000">
                    <a:schemeClr val="accent4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4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tint val="60000"/>
                      <a:satMod val="160000"/>
                    </a:schemeClr>
                  </a:gs>
                  <a:gs pos="46000">
                    <a:schemeClr val="accent5">
                      <a:tint val="86000"/>
                      <a:satMod val="160000"/>
                    </a:schemeClr>
                  </a:gs>
                  <a:gs pos="100000">
                    <a:schemeClr val="accent5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5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spPr>
              <a:gradFill rotWithShape="1">
                <a:gsLst>
                  <a:gs pos="0">
                    <a:schemeClr val="accent2">
                      <a:tint val="60000"/>
                      <a:satMod val="160000"/>
                    </a:schemeClr>
                  </a:gs>
                  <a:gs pos="46000">
                    <a:schemeClr val="accent2">
                      <a:tint val="86000"/>
                      <a:satMod val="160000"/>
                    </a:schemeClr>
                  </a:gs>
                  <a:gs pos="100000">
                    <a:schemeClr val="accent2">
                      <a:shade val="40000"/>
                      <a:satMod val="160000"/>
                    </a:schemeClr>
                  </a:gs>
                </a:gsLst>
                <a:path path="circle">
                  <a:fillToRect l="50000" t="155000" r="50000" b="-55000"/>
                </a:path>
              </a:gradFill>
              <a:ln w="9525" cap="flat" cmpd="sng" algn="ctr">
                <a:solidFill>
                  <a:schemeClr val="accent2">
                    <a:satMod val="120000"/>
                  </a:schemeClr>
                </a:solidFill>
                <a:prstDash val="solid"/>
              </a:ln>
              <a:effectLst>
                <a:outerShdw blurRad="50800" dist="38100" dir="14700000" algn="t" rotWithShape="0">
                  <a:srgbClr val="00000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1180834452432942"/>
                  <c:y val="-8.148091118639005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лиц; </a:t>
                    </a:r>
                    <a:r>
                      <a:rPr lang="ru-RU" dirty="0" smtClean="0"/>
                      <a:t>45,71%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3.3611031085832049E-2"/>
                  <c:y val="-4.163876009392399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сельскохозяйственный налог; </a:t>
                    </a:r>
                    <a:r>
                      <a:rPr lang="ru-RU" dirty="0" smtClean="0"/>
                      <a:t>0,99%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1.7273042539030009E-3"/>
                  <c:y val="0.1934959200770114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физических лиц; </a:t>
                    </a:r>
                    <a:r>
                      <a:rPr lang="ru-RU" dirty="0" smtClean="0"/>
                      <a:t>7,23%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1.6283237709396554E-2"/>
                  <c:y val="0.152756092606036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Земельный </a:t>
                    </a:r>
                    <a:r>
                      <a:rPr lang="ru-RU" dirty="0"/>
                      <a:t>налог; </a:t>
                    </a:r>
                    <a:r>
                      <a:rPr lang="ru-RU" dirty="0" smtClean="0"/>
                      <a:t>20,63%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0.16207331599970737"/>
                  <c:y val="-0.1860176764359413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/>
                      <a:t>Государственная пошлина; </a:t>
                    </a:r>
                    <a:r>
                      <a:rPr lang="ru-RU" dirty="0" smtClean="0"/>
                      <a:t>0,12%</a:t>
                    </a:r>
                    <a:endParaRPr lang="ru-RU" dirty="0"/>
                  </a:p>
                </c:rich>
              </c:tx>
              <c:numFmt formatCode="0.00%" sourceLinked="0"/>
              <c:spPr/>
              <c:showVal val="1"/>
              <c:showCatName val="1"/>
            </c:dLbl>
            <c:dLbl>
              <c:idx val="6"/>
              <c:tx>
                <c:rich>
                  <a:bodyPr/>
                  <a:lstStyle/>
                  <a:p>
                    <a:r>
                      <a:rPr lang="ru-RU"/>
                      <a:t>Неналоговые доходы; </a:t>
                    </a:r>
                    <a:r>
                      <a:rPr lang="ru-RU" smtClean="0"/>
                      <a:t>1,91%</a:t>
                    </a:r>
                    <a:endParaRPr lang="ru-RU"/>
                  </a:p>
                </c:rich>
              </c:tx>
              <c:showVal val="1"/>
              <c:showCatName val="1"/>
            </c:dLbl>
            <c:showVal val="1"/>
            <c:showCatName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0.45710000000000001</c:v>
                </c:pt>
                <c:pt idx="1">
                  <c:v>9.800000000000024E-3</c:v>
                </c:pt>
                <c:pt idx="2">
                  <c:v>7.2300000000000114E-2</c:v>
                </c:pt>
                <c:pt idx="3">
                  <c:v>0.20630000000000001</c:v>
                </c:pt>
                <c:pt idx="4">
                  <c:v>1.1999999999999999E-3</c:v>
                </c:pt>
                <c:pt idx="5">
                  <c:v>0.2535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30"/>
      <c:rAngAx val="1"/>
    </c:view3D>
    <c:plotArea>
      <c:layout>
        <c:manualLayout>
          <c:layoutTarget val="inner"/>
          <c:xMode val="edge"/>
          <c:yMode val="edge"/>
          <c:x val="6.5222898774083105E-2"/>
          <c:y val="0.19268111403815186"/>
          <c:w val="0.92645175754833164"/>
          <c:h val="0.4417594411784217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66FFFF"/>
            </a:solidFill>
          </c:spPr>
          <c:dLbls>
            <c:dLbl>
              <c:idx val="0"/>
              <c:layout>
                <c:manualLayout>
                  <c:x val="2.0400585811197511E-2"/>
                  <c:y val="7.7929439341404338E-2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2.9143694015996501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2.3314955212797157E-2"/>
                  <c:y val="-1.7047064855932166E-2"/>
                </c:manualLayout>
              </c:layout>
              <c:showVal val="1"/>
            </c:dLbl>
            <c:dLbl>
              <c:idx val="4"/>
              <c:layout>
                <c:manualLayout>
                  <c:x val="2.4772139913596981E-2"/>
                  <c:y val="-1.7047064855932083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133240.70000000001</c:v>
                </c:pt>
                <c:pt idx="1">
                  <c:v>7153.9</c:v>
                </c:pt>
                <c:pt idx="2">
                  <c:v>5987</c:v>
                </c:pt>
                <c:pt idx="3">
                  <c:v>1534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6229324614396806E-2"/>
                  <c:y val="9.740988162165334E-3"/>
                </c:manualLayout>
              </c:layout>
              <c:showVal val="1"/>
            </c:dLbl>
            <c:dLbl>
              <c:idx val="1"/>
              <c:layout>
                <c:manualLayout>
                  <c:x val="2.0400585811197511E-2"/>
                  <c:y val="-1.4611961632023477E-2"/>
                </c:manualLayout>
              </c:layout>
              <c:showVal val="1"/>
            </c:dLbl>
            <c:dLbl>
              <c:idx val="2"/>
              <c:layout>
                <c:manualLayout>
                  <c:x val="2.6229324614396806E-2"/>
                  <c:y val="-2.4352949794187867E-3"/>
                </c:manualLayout>
              </c:layout>
              <c:showVal val="1"/>
            </c:dLbl>
            <c:dLbl>
              <c:idx val="3"/>
              <c:layout>
                <c:manualLayout>
                  <c:x val="2.0400585811197511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2.0400585811197511E-2"/>
                  <c:y val="2.4352949794188778E-3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139455.9</c:v>
                </c:pt>
                <c:pt idx="1">
                  <c:v>7004</c:v>
                </c:pt>
                <c:pt idx="2">
                  <c:v>2721.2</c:v>
                </c:pt>
                <c:pt idx="3">
                  <c:v>1534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32EE7A"/>
            </a:solidFill>
          </c:spPr>
          <c:dLbls>
            <c:dLbl>
              <c:idx val="0"/>
              <c:layout>
                <c:manualLayout>
                  <c:x val="2.0400585811197511E-2"/>
                  <c:y val="9.741179917675518E-3"/>
                </c:manualLayout>
              </c:layout>
              <c:showVal val="1"/>
            </c:dLbl>
            <c:dLbl>
              <c:idx val="1"/>
              <c:layout>
                <c:manualLayout>
                  <c:x val="2.1857655773044656E-2"/>
                  <c:y val="-1.2176666652604458E-2"/>
                </c:manualLayout>
              </c:layout>
              <c:showVal val="1"/>
            </c:dLbl>
            <c:dLbl>
              <c:idx val="2"/>
              <c:layout>
                <c:manualLayout>
                  <c:x val="3.060087871679688E-2"/>
                  <c:y val="-7.3058849382566385E-3"/>
                </c:manualLayout>
              </c:layout>
              <c:showVal val="1"/>
            </c:dLbl>
            <c:dLbl>
              <c:idx val="3"/>
              <c:layout>
                <c:manualLayout>
                  <c:x val="2.4772139913596981E-2"/>
                  <c:y val="-1.4611769876513287E-2"/>
                </c:manualLayout>
              </c:layout>
              <c:showVal val="1"/>
            </c:dLbl>
            <c:dLbl>
              <c:idx val="4"/>
              <c:layout>
                <c:manualLayout>
                  <c:x val="4.0801171622395022E-2"/>
                  <c:y val="-1.7047064855932166E-2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4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146111.6</c:v>
                </c:pt>
                <c:pt idx="1">
                  <c:v>7399.1</c:v>
                </c:pt>
                <c:pt idx="2">
                  <c:v>1116.0999999999999</c:v>
                </c:pt>
                <c:pt idx="3">
                  <c:v>1534</c:v>
                </c:pt>
              </c:numCache>
            </c:numRef>
          </c:val>
        </c:ser>
        <c:dLbls>
          <c:showVal val="1"/>
        </c:dLbls>
        <c:gapWidth val="8"/>
        <c:gapDepth val="1"/>
        <c:shape val="cylinder"/>
        <c:axId val="100727808"/>
        <c:axId val="100930304"/>
        <c:axId val="100984128"/>
      </c:bar3DChart>
      <c:catAx>
        <c:axId val="1007278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930304"/>
        <c:crosses val="autoZero"/>
        <c:auto val="1"/>
        <c:lblAlgn val="ctr"/>
        <c:lblOffset val="100"/>
      </c:catAx>
      <c:valAx>
        <c:axId val="100930304"/>
        <c:scaling>
          <c:orientation val="minMax"/>
        </c:scaling>
        <c:delete val="1"/>
        <c:axPos val="l"/>
        <c:numFmt formatCode="0.0" sourceLinked="1"/>
        <c:tickLblPos val="none"/>
        <c:crossAx val="100727808"/>
        <c:crosses val="autoZero"/>
        <c:crossBetween val="between"/>
      </c:valAx>
      <c:serAx>
        <c:axId val="100984128"/>
        <c:scaling>
          <c:orientation val="minMax"/>
        </c:scaling>
        <c:delete val="1"/>
        <c:axPos val="b"/>
        <c:tickLblPos val="none"/>
        <c:crossAx val="100930304"/>
        <c:crosses val="autoZero"/>
      </c:serAx>
    </c:plotArea>
    <c:legend>
      <c:legendPos val="t"/>
      <c:layout>
        <c:manualLayout>
          <c:xMode val="edge"/>
          <c:yMode val="edge"/>
          <c:x val="0.27161039332972714"/>
          <c:y val="8.0364734320823097E-2"/>
          <c:w val="0.44803610513576148"/>
          <c:h val="6.7592091542549027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60"/>
      <c:rotY val="5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314626141480472"/>
          <c:y val="2.7443665107438699E-2"/>
          <c:w val="0.87482094986412662"/>
          <c:h val="0.7428159756884908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F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5.8287388031992892E-3"/>
                  <c:y val="0.17777653349757841"/>
                </c:manualLayout>
              </c:layout>
              <c:showVal val="1"/>
            </c:dLbl>
            <c:dLbl>
              <c:idx val="1"/>
              <c:layout>
                <c:manualLayout>
                  <c:x val="2.9143694015996446E-3"/>
                  <c:y val="9.2541209217917433E-2"/>
                </c:manualLayout>
              </c:layout>
              <c:showVal val="1"/>
            </c:dLbl>
            <c:dLbl>
              <c:idx val="2"/>
              <c:layout>
                <c:manualLayout>
                  <c:x val="2.3314955212797157E-2"/>
                  <c:y val="-2.1917654814769951E-2"/>
                </c:manualLayout>
              </c:layout>
              <c:showVal val="1"/>
            </c:dLbl>
            <c:dLbl>
              <c:idx val="3"/>
              <c:layout>
                <c:manualLayout>
                  <c:x val="1.8943401110397724E-2"/>
                  <c:y val="-2.1217171936044256E-2"/>
                </c:manualLayout>
              </c:layout>
              <c:showVal val="1"/>
            </c:dLbl>
            <c:dLbl>
              <c:idx val="4"/>
              <c:layout>
                <c:manualLayout>
                  <c:x val="1.8943401110398005E-2"/>
                  <c:y val="-1.2176474897094404E-2"/>
                </c:manualLayout>
              </c:layout>
              <c:showVal val="1"/>
            </c:dLbl>
            <c:dLbl>
              <c:idx val="5"/>
              <c:layout>
                <c:manualLayout>
                  <c:x val="2.1857770511997852E-2"/>
                  <c:y val="-7.3058849382566385E-3"/>
                </c:manualLayout>
              </c:layout>
              <c:showVal val="1"/>
            </c:dLbl>
            <c:dLbl>
              <c:idx val="6"/>
              <c:layout>
                <c:manualLayout>
                  <c:x val="1.7486216409597868E-2"/>
                  <c:y val="-9.741179917675518E-3"/>
                </c:manualLayout>
              </c:layout>
              <c:showVal val="1"/>
            </c:dLbl>
            <c:dLbl>
              <c:idx val="7"/>
              <c:layout>
                <c:manualLayout>
                  <c:x val="2.4261207356694611E-2"/>
                  <c:y val="-1.1434956339187901E-2"/>
                </c:manualLayout>
              </c:layout>
              <c:showVal val="1"/>
            </c:dLbl>
            <c:dLbl>
              <c:idx val="8"/>
              <c:layout>
                <c:manualLayout>
                  <c:x val="1.6975308641975658E-2"/>
                  <c:y val="5.612065321788976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1554</c:v>
                </c:pt>
                <c:pt idx="1">
                  <c:v>677.4</c:v>
                </c:pt>
                <c:pt idx="2">
                  <c:v>50</c:v>
                </c:pt>
                <c:pt idx="3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1657477606398623E-2"/>
                  <c:y val="0.17047045680381148"/>
                </c:manualLayout>
              </c:layout>
              <c:showVal val="1"/>
            </c:dLbl>
            <c:dLbl>
              <c:idx val="1"/>
              <c:layout>
                <c:manualLayout>
                  <c:x val="7.28592350399925E-3"/>
                  <c:y val="0.10471749235950165"/>
                </c:manualLayout>
              </c:layout>
              <c:showVal val="1"/>
            </c:dLbl>
            <c:dLbl>
              <c:idx val="2"/>
              <c:layout>
                <c:manualLayout>
                  <c:x val="2.1857770511997852E-2"/>
                  <c:y val="-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2.6229324614396945E-2"/>
                  <c:y val="-5.114119456779645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1970</c:v>
                </c:pt>
                <c:pt idx="1">
                  <c:v>677.4</c:v>
                </c:pt>
                <c:pt idx="2">
                  <c:v>350</c:v>
                </c:pt>
                <c:pt idx="3">
                  <c:v>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7486216409597868E-2"/>
                  <c:y val="0.21430595818886194"/>
                </c:manualLayout>
              </c:layout>
              <c:showVal val="1"/>
            </c:dLbl>
            <c:dLbl>
              <c:idx val="1"/>
              <c:layout>
                <c:manualLayout>
                  <c:x val="1.3114547568245582E-2"/>
                  <c:y val="0.10228238913559301"/>
                </c:manualLayout>
              </c:layout>
              <c:showVal val="1"/>
            </c:dLbl>
            <c:dLbl>
              <c:idx val="2"/>
              <c:layout>
                <c:manualLayout>
                  <c:x val="4.0801171622395022E-2"/>
                  <c:y val="-5.8447079506053115E-2"/>
                </c:manualLayout>
              </c:layout>
              <c:showVal val="1"/>
            </c:dLbl>
            <c:dLbl>
              <c:idx val="3"/>
              <c:layout>
                <c:manualLayout>
                  <c:x val="2.1857770511997488E-2"/>
                  <c:y val="-3.5326158864838149E-2"/>
                </c:manualLayout>
              </c:layout>
              <c:showVal val="1"/>
            </c:dLbl>
            <c:dLbl>
              <c:idx val="7"/>
              <c:layout>
                <c:manualLayout>
                  <c:x val="2.4772139913596874E-2"/>
                  <c:y val="-1.4611769876513287E-2"/>
                </c:manualLayout>
              </c:layout>
              <c:showVal val="1"/>
            </c:dLbl>
            <c:dLbl>
              <c:idx val="8"/>
              <c:layout>
                <c:manualLayout>
                  <c:x val="2.4772139913596981E-2"/>
                  <c:y val="-1.217647489709445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</c:v>
                </c:pt>
                <c:pt idx="1">
                  <c:v>Плата за негативное воздействие на окружающую среду</c:v>
                </c:pt>
                <c:pt idx="2">
                  <c:v>Доходы от продажи земельных участков</c:v>
                </c:pt>
                <c:pt idx="3">
                  <c:v>Штрафные санкции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2049</c:v>
                </c:pt>
                <c:pt idx="1">
                  <c:v>677.4</c:v>
                </c:pt>
                <c:pt idx="2">
                  <c:v>364</c:v>
                </c:pt>
                <c:pt idx="3">
                  <c:v>22</c:v>
                </c:pt>
              </c:numCache>
            </c:numRef>
          </c:val>
        </c:ser>
        <c:gapWidth val="11"/>
        <c:gapDepth val="12"/>
        <c:shape val="box"/>
        <c:axId val="104731776"/>
        <c:axId val="104733312"/>
        <c:axId val="0"/>
      </c:bar3DChart>
      <c:catAx>
        <c:axId val="104731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733312"/>
        <c:crosses val="autoZero"/>
        <c:auto val="1"/>
        <c:lblAlgn val="ctr"/>
        <c:lblOffset val="100"/>
      </c:catAx>
      <c:valAx>
        <c:axId val="104733312"/>
        <c:scaling>
          <c:orientation val="minMax"/>
        </c:scaling>
        <c:axPos val="l"/>
        <c:majorGridlines/>
        <c:numFmt formatCode="0.0" sourceLinked="1"/>
        <c:tickLblPos val="nextTo"/>
        <c:crossAx val="10473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7888828510702268"/>
          <c:y val="0.87676314397732358"/>
          <c:w val="0.47272161713998573"/>
          <c:h val="8.101152565669551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rotY val="5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0066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1.3114662307198398E-2"/>
                  <c:y val="0.42130583968396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5300,0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-0.1034602284957402"/>
                  <c:y val="-0.1729059435387408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FF00FF"/>
                        </a:solidFill>
                      </a:rPr>
                      <a:t>1645,0</a:t>
                    </a:r>
                    <a:endParaRPr lang="en-US" b="1" dirty="0">
                      <a:solidFill>
                        <a:srgbClr val="FF00FF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0.11220322196158662"/>
                  <c:y val="-0.182647123456416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991,2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5300</c:v>
                </c:pt>
                <c:pt idx="1">
                  <c:v>602</c:v>
                </c:pt>
                <c:pt idx="2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0.37886802220795479"/>
                  <c:y val="3.765311198099943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1031,1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3.7886802220795483E-2"/>
                  <c:y val="-2.4352949794187867E-3"/>
                </c:manualLayout>
              </c:layout>
              <c:showVal val="1"/>
            </c:dLbl>
            <c:dLbl>
              <c:idx val="2"/>
              <c:layout>
                <c:manualLayout>
                  <c:x val="3.0600763977843656E-2"/>
                  <c:y val="1.461176987651328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1645</c:v>
                </c:pt>
                <c:pt idx="1">
                  <c:v>991.2</c:v>
                </c:pt>
                <c:pt idx="2">
                  <c:v>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70F12F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2.7686509315196631E-2"/>
                  <c:y val="0.428611916377728"/>
                </c:manualLayout>
              </c:layout>
              <c:showVal val="1"/>
            </c:dLbl>
            <c:dLbl>
              <c:idx val="1"/>
              <c:layout>
                <c:manualLayout>
                  <c:x val="-9.6174190252788325E-2"/>
                  <c:y val="-9.74117991767551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602,0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060087871679688E-2"/>
                  <c:y val="3.1658834732445455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Единый налог на вмененный доход</c:v>
                </c:pt>
                <c:pt idx="1">
                  <c:v>Единый сельскохозяйственный налог</c:v>
                </c:pt>
                <c:pt idx="2">
                  <c:v>Патентная система налогообложения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1">
                  <c:v>1031.0999999999999</c:v>
                </c:pt>
                <c:pt idx="2">
                  <c:v>85</c:v>
                </c:pt>
              </c:numCache>
            </c:numRef>
          </c:val>
        </c:ser>
        <c:gapWidth val="0"/>
        <c:gapDepth val="0"/>
        <c:shape val="pyramid"/>
        <c:axId val="104831232"/>
        <c:axId val="104845312"/>
        <c:axId val="0"/>
      </c:bar3DChart>
      <c:catAx>
        <c:axId val="1048312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845312"/>
        <c:crosses val="autoZero"/>
        <c:auto val="1"/>
        <c:lblAlgn val="ctr"/>
        <c:lblOffset val="100"/>
      </c:catAx>
      <c:valAx>
        <c:axId val="104845312"/>
        <c:scaling>
          <c:orientation val="minMax"/>
        </c:scaling>
        <c:axPos val="l"/>
        <c:numFmt formatCode="0.0" sourceLinked="1"/>
        <c:tickLblPos val="nextTo"/>
        <c:crossAx val="1048312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10599400879089"/>
          <c:y val="2.6396164354953788E-2"/>
          <c:w val="0.86494376184966537"/>
          <c:h val="0.72414673695504661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3278.172</c:v>
                </c:pt>
                <c:pt idx="1">
                  <c:v>16.899999999999999</c:v>
                </c:pt>
                <c:pt idx="2">
                  <c:v>4281.9000000000005</c:v>
                </c:pt>
                <c:pt idx="3">
                  <c:v>-423.1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66FF66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3228.7</c:v>
                </c:pt>
                <c:pt idx="1">
                  <c:v>16.2</c:v>
                </c:pt>
                <c:pt idx="2">
                  <c:v>4205.6000000000004</c:v>
                </c:pt>
                <c:pt idx="3">
                  <c:v>-446.5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на дизельное топливо</c:v>
                </c:pt>
                <c:pt idx="1">
                  <c:v>на моторные масла</c:v>
                </c:pt>
                <c:pt idx="2">
                  <c:v>на автомобильный бензин</c:v>
                </c:pt>
                <c:pt idx="3">
                  <c:v>на прямогонный бензин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3405.6</c:v>
                </c:pt>
                <c:pt idx="1">
                  <c:v>16.8</c:v>
                </c:pt>
                <c:pt idx="2">
                  <c:v>4408.9000000000005</c:v>
                </c:pt>
                <c:pt idx="3">
                  <c:v>-432.3</c:v>
                </c:pt>
              </c:numCache>
            </c:numRef>
          </c:val>
        </c:ser>
        <c:gapWidth val="20"/>
        <c:shape val="pyramid"/>
        <c:axId val="105011840"/>
        <c:axId val="105013632"/>
        <c:axId val="104705536"/>
      </c:bar3DChart>
      <c:catAx>
        <c:axId val="1050118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05013632"/>
        <c:crosses val="autoZero"/>
        <c:auto val="1"/>
        <c:lblAlgn val="ctr"/>
        <c:lblOffset val="100"/>
      </c:catAx>
      <c:valAx>
        <c:axId val="105013632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105011840"/>
        <c:crosses val="autoZero"/>
        <c:crossBetween val="between"/>
      </c:valAx>
      <c:serAx>
        <c:axId val="104705536"/>
        <c:scaling>
          <c:orientation val="minMax"/>
        </c:scaling>
        <c:axPos val="b"/>
        <c:tickLblPos val="nextTo"/>
        <c:crossAx val="10501363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18T15:12:15.328" idx="1">
    <p:pos x="5625" y="900"/>
    <p:text/>
  </p:cm>
</p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1.jpeg"/><Relationship Id="rId1" Type="http://schemas.openxmlformats.org/officeDocument/2006/relationships/image" Target="../media/image51.jpeg"/><Relationship Id="rId4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56CE8-814A-4C66-9104-C96B0F411F62}" type="doc">
      <dgm:prSet loTypeId="urn:microsoft.com/office/officeart/2005/8/layout/venn3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4A8E50-05DF-44FE-A1FC-CD2433AFFC2D}">
      <dgm:prSet phldrT="[Текст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положениях послания Президента РФ Федеральному собранию </a:t>
          </a:r>
        </a:p>
      </dgm:t>
    </dgm:pt>
    <dgm:pt modelId="{A2A35F19-4A5C-49BA-B091-6D072C4B5B20}" type="parTrans" cxnId="{E9270F01-34E3-4CFA-A6C4-509509727654}">
      <dgm:prSet/>
      <dgm:spPr/>
      <dgm:t>
        <a:bodyPr/>
        <a:lstStyle/>
        <a:p>
          <a:endParaRPr lang="ru-RU" sz="1600"/>
        </a:p>
      </dgm:t>
    </dgm:pt>
    <dgm:pt modelId="{932E1F42-E757-43F0-9AE9-160801CB018C}" type="sibTrans" cxnId="{E9270F01-34E3-4CFA-A6C4-509509727654}">
      <dgm:prSet/>
      <dgm:spPr/>
      <dgm:t>
        <a:bodyPr/>
        <a:lstStyle/>
        <a:p>
          <a:endParaRPr lang="ru-RU" sz="1600"/>
        </a:p>
      </dgm:t>
    </dgm:pt>
    <dgm:pt modelId="{78357415-FAD3-4F15-8D8E-92B6F4C78710}">
      <dgm:prSet phldrT="[Текст]" custT="1"/>
      <dgm:spPr/>
      <dgm:t>
        <a:bodyPr lIns="0" tIns="0" rIns="0" bIns="0"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муниципальных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программах</a:t>
          </a:r>
        </a:p>
      </dgm:t>
    </dgm:pt>
    <dgm:pt modelId="{214F5235-63A4-42EF-B55E-26297C6CA027}" type="parTrans" cxnId="{1336C844-A5C7-4719-AA19-3CB168B1CDA4}">
      <dgm:prSet/>
      <dgm:spPr/>
      <dgm:t>
        <a:bodyPr/>
        <a:lstStyle/>
        <a:p>
          <a:endParaRPr lang="ru-RU" sz="1600"/>
        </a:p>
      </dgm:t>
    </dgm:pt>
    <dgm:pt modelId="{643D279D-1F2A-401F-A92F-F72E338C363A}" type="sibTrans" cxnId="{1336C844-A5C7-4719-AA19-3CB168B1CDA4}">
      <dgm:prSet/>
      <dgm:spPr/>
      <dgm:t>
        <a:bodyPr/>
        <a:lstStyle/>
        <a:p>
          <a:endParaRPr lang="ru-RU" sz="1600"/>
        </a:p>
      </dgm:t>
    </dgm:pt>
    <dgm:pt modelId="{DCC9FCC1-F4EC-495F-A968-A19498AF04B7}">
      <dgm:prSet phldrT="[Текст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основных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направлениях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бюджетной и налоговой политики</a:t>
          </a:r>
          <a:endParaRPr lang="ru-RU" sz="1250" b="1" dirty="0">
            <a:latin typeface="Century" pitchFamily="18" charset="0"/>
          </a:endParaRPr>
        </a:p>
      </dgm:t>
    </dgm:pt>
    <dgm:pt modelId="{909808E7-5B43-4E81-B890-50934B75FEFB}" type="parTrans" cxnId="{81D89D6B-F187-45A1-A563-F1A8357C183E}">
      <dgm:prSet/>
      <dgm:spPr/>
      <dgm:t>
        <a:bodyPr/>
        <a:lstStyle/>
        <a:p>
          <a:endParaRPr lang="ru-RU" sz="1600"/>
        </a:p>
      </dgm:t>
    </dgm:pt>
    <dgm:pt modelId="{3886536E-4913-4B30-A443-36E85532D2ED}" type="sibTrans" cxnId="{81D89D6B-F187-45A1-A563-F1A8357C183E}">
      <dgm:prSet/>
      <dgm:spPr/>
      <dgm:t>
        <a:bodyPr/>
        <a:lstStyle/>
        <a:p>
          <a:endParaRPr lang="ru-RU" sz="1600"/>
        </a:p>
      </dgm:t>
    </dgm:pt>
    <dgm:pt modelId="{4200F661-BE08-4429-8F66-352E6F5CBC44}">
      <dgm:prSet phldrT="[Текст]" custT="1"/>
      <dgm:spPr/>
      <dgm:t>
        <a:bodyPr lIns="0" tIns="0" rIns="0" bIns="0"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прогнозе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социально-</a:t>
          </a:r>
        </a:p>
        <a:p>
          <a:pPr>
            <a:lnSpc>
              <a:spcPct val="120000"/>
            </a:lnSpc>
            <a:spcAft>
              <a:spcPts val="0"/>
            </a:spcAft>
          </a:pPr>
          <a:r>
            <a:rPr lang="ru-RU" sz="1250" b="1" dirty="0" smtClean="0">
              <a:latin typeface="Century" pitchFamily="18" charset="0"/>
            </a:rPr>
            <a:t>экономического развития </a:t>
          </a:r>
          <a:r>
            <a:rPr lang="ru-RU" sz="1250" b="1" dirty="0" err="1" smtClean="0">
              <a:latin typeface="Century" pitchFamily="18" charset="0"/>
            </a:rPr>
            <a:t>Сернурского</a:t>
          </a:r>
          <a:r>
            <a:rPr lang="ru-RU" sz="1250" b="1" dirty="0" smtClean="0">
              <a:latin typeface="Century" pitchFamily="18" charset="0"/>
            </a:rPr>
            <a:t> муниципального района</a:t>
          </a:r>
        </a:p>
      </dgm:t>
    </dgm:pt>
    <dgm:pt modelId="{7C41A5EA-D51C-4DF1-A5E1-CF879D26C5EE}" type="parTrans" cxnId="{7A33ABCB-448D-48A9-8FF2-AF7354B48C5A}">
      <dgm:prSet/>
      <dgm:spPr/>
      <dgm:t>
        <a:bodyPr/>
        <a:lstStyle/>
        <a:p>
          <a:endParaRPr lang="ru-RU" sz="1600"/>
        </a:p>
      </dgm:t>
    </dgm:pt>
    <dgm:pt modelId="{B0EA62CD-4319-4FEB-8F85-AAB46181E00F}" type="sibTrans" cxnId="{7A33ABCB-448D-48A9-8FF2-AF7354B48C5A}">
      <dgm:prSet/>
      <dgm:spPr/>
      <dgm:t>
        <a:bodyPr/>
        <a:lstStyle/>
        <a:p>
          <a:endParaRPr lang="ru-RU" sz="1600"/>
        </a:p>
      </dgm:t>
    </dgm:pt>
    <dgm:pt modelId="{4CFCDCED-BA49-40EC-8F23-AA7D3C3B0C54}">
      <dgm:prSet phldrT="[Текст]" custT="1"/>
      <dgm:spPr/>
      <dgm:t>
        <a:bodyPr lIns="0" tIns="0" rIns="0" bIns="0"/>
        <a:lstStyle/>
        <a:p>
          <a:r>
            <a:rPr lang="ru-RU" sz="1250" b="1" dirty="0" smtClean="0">
              <a:latin typeface="Century" pitchFamily="18" charset="0"/>
            </a:rPr>
            <a:t>проекте долгосрочного бюджетного прогноза (проекте изменений долгосрочного бюджетного прогноза)</a:t>
          </a:r>
        </a:p>
      </dgm:t>
    </dgm:pt>
    <dgm:pt modelId="{E377A97C-083C-40D5-AD1F-7A30AF2ACC60}" type="parTrans" cxnId="{907FB210-E39F-4F2A-B865-2A7E8369F460}">
      <dgm:prSet/>
      <dgm:spPr/>
      <dgm:t>
        <a:bodyPr/>
        <a:lstStyle/>
        <a:p>
          <a:endParaRPr lang="ru-RU"/>
        </a:p>
      </dgm:t>
    </dgm:pt>
    <dgm:pt modelId="{4BED2B92-19D9-4B6F-A9F9-08BE59535E30}" type="sibTrans" cxnId="{907FB210-E39F-4F2A-B865-2A7E8369F460}">
      <dgm:prSet/>
      <dgm:spPr/>
      <dgm:t>
        <a:bodyPr/>
        <a:lstStyle/>
        <a:p>
          <a:endParaRPr lang="ru-RU"/>
        </a:p>
      </dgm:t>
    </dgm:pt>
    <dgm:pt modelId="{CA157A22-C341-4328-9248-7B587C7505A4}" type="pres">
      <dgm:prSet presAssocID="{8EA56CE8-814A-4C66-9104-C96B0F411F6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2E96A-2524-4147-91D2-6F4A82FDBFEE}" type="pres">
      <dgm:prSet presAssocID="{9C4A8E50-05DF-44FE-A1FC-CD2433AFFC2D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D66472-A2CB-487C-B068-1A650C410DD6}" type="pres">
      <dgm:prSet presAssocID="{932E1F42-E757-43F0-9AE9-160801CB018C}" presName="space" presStyleCnt="0"/>
      <dgm:spPr/>
    </dgm:pt>
    <dgm:pt modelId="{B8EFADB2-4653-4B1C-BE8F-D3646AD92AE0}" type="pres">
      <dgm:prSet presAssocID="{DCC9FCC1-F4EC-495F-A968-A19498AF04B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50451-9E4F-48C4-AF0E-38A705BA1E30}" type="pres">
      <dgm:prSet presAssocID="{3886536E-4913-4B30-A443-36E85532D2ED}" presName="space" presStyleCnt="0"/>
      <dgm:spPr/>
    </dgm:pt>
    <dgm:pt modelId="{AD714DF8-47A9-44E3-9294-A3C47A21C704}" type="pres">
      <dgm:prSet presAssocID="{4200F661-BE08-4429-8F66-352E6F5CBC44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8DB53-67A4-43D3-A202-893222A78F9D}" type="pres">
      <dgm:prSet presAssocID="{B0EA62CD-4319-4FEB-8F85-AAB46181E00F}" presName="space" presStyleCnt="0"/>
      <dgm:spPr/>
    </dgm:pt>
    <dgm:pt modelId="{C65E13E8-D4E7-45B4-BE5B-B1A9761B58F2}" type="pres">
      <dgm:prSet presAssocID="{78357415-FAD3-4F15-8D8E-92B6F4C78710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7B5F5-5C47-4242-BA27-9EC94251D023}" type="pres">
      <dgm:prSet presAssocID="{643D279D-1F2A-401F-A92F-F72E338C363A}" presName="space" presStyleCnt="0"/>
      <dgm:spPr/>
    </dgm:pt>
    <dgm:pt modelId="{AA9A826C-4B9F-4B97-A78C-6CD31BE9EC3B}" type="pres">
      <dgm:prSet presAssocID="{4CFCDCED-BA49-40EC-8F23-AA7D3C3B0C5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D89D6B-F187-45A1-A563-F1A8357C183E}" srcId="{8EA56CE8-814A-4C66-9104-C96B0F411F62}" destId="{DCC9FCC1-F4EC-495F-A968-A19498AF04B7}" srcOrd="1" destOrd="0" parTransId="{909808E7-5B43-4E81-B890-50934B75FEFB}" sibTransId="{3886536E-4913-4B30-A443-36E85532D2ED}"/>
    <dgm:cxn modelId="{68FA351D-C87A-4043-8ACD-53D1677D6C5B}" type="presOf" srcId="{8EA56CE8-814A-4C66-9104-C96B0F411F62}" destId="{CA157A22-C341-4328-9248-7B587C7505A4}" srcOrd="0" destOrd="0" presId="urn:microsoft.com/office/officeart/2005/8/layout/venn3"/>
    <dgm:cxn modelId="{B28AC972-28F3-41F7-8313-C3418EA334E5}" type="presOf" srcId="{4CFCDCED-BA49-40EC-8F23-AA7D3C3B0C54}" destId="{AA9A826C-4B9F-4B97-A78C-6CD31BE9EC3B}" srcOrd="0" destOrd="0" presId="urn:microsoft.com/office/officeart/2005/8/layout/venn3"/>
    <dgm:cxn modelId="{0F784176-8B08-459B-976F-BFE87C212800}" type="presOf" srcId="{9C4A8E50-05DF-44FE-A1FC-CD2433AFFC2D}" destId="{B9D2E96A-2524-4147-91D2-6F4A82FDBFEE}" srcOrd="0" destOrd="0" presId="urn:microsoft.com/office/officeart/2005/8/layout/venn3"/>
    <dgm:cxn modelId="{F7A77B2D-D0F1-4456-9BCE-4F920E06332F}" type="presOf" srcId="{78357415-FAD3-4F15-8D8E-92B6F4C78710}" destId="{C65E13E8-D4E7-45B4-BE5B-B1A9761B58F2}" srcOrd="0" destOrd="0" presId="urn:microsoft.com/office/officeart/2005/8/layout/venn3"/>
    <dgm:cxn modelId="{7A33ABCB-448D-48A9-8FF2-AF7354B48C5A}" srcId="{8EA56CE8-814A-4C66-9104-C96B0F411F62}" destId="{4200F661-BE08-4429-8F66-352E6F5CBC44}" srcOrd="2" destOrd="0" parTransId="{7C41A5EA-D51C-4DF1-A5E1-CF879D26C5EE}" sibTransId="{B0EA62CD-4319-4FEB-8F85-AAB46181E00F}"/>
    <dgm:cxn modelId="{1336C844-A5C7-4719-AA19-3CB168B1CDA4}" srcId="{8EA56CE8-814A-4C66-9104-C96B0F411F62}" destId="{78357415-FAD3-4F15-8D8E-92B6F4C78710}" srcOrd="3" destOrd="0" parTransId="{214F5235-63A4-42EF-B55E-26297C6CA027}" sibTransId="{643D279D-1F2A-401F-A92F-F72E338C363A}"/>
    <dgm:cxn modelId="{52A05BE2-9AC1-4572-9E8D-C95BCA5AB84A}" type="presOf" srcId="{DCC9FCC1-F4EC-495F-A968-A19498AF04B7}" destId="{B8EFADB2-4653-4B1C-BE8F-D3646AD92AE0}" srcOrd="0" destOrd="0" presId="urn:microsoft.com/office/officeart/2005/8/layout/venn3"/>
    <dgm:cxn modelId="{67892044-C6D1-4704-8AA4-7184B549FAF8}" type="presOf" srcId="{4200F661-BE08-4429-8F66-352E6F5CBC44}" destId="{AD714DF8-47A9-44E3-9294-A3C47A21C704}" srcOrd="0" destOrd="0" presId="urn:microsoft.com/office/officeart/2005/8/layout/venn3"/>
    <dgm:cxn modelId="{907FB210-E39F-4F2A-B865-2A7E8369F460}" srcId="{8EA56CE8-814A-4C66-9104-C96B0F411F62}" destId="{4CFCDCED-BA49-40EC-8F23-AA7D3C3B0C54}" srcOrd="4" destOrd="0" parTransId="{E377A97C-083C-40D5-AD1F-7A30AF2ACC60}" sibTransId="{4BED2B92-19D9-4B6F-A9F9-08BE59535E30}"/>
    <dgm:cxn modelId="{E9270F01-34E3-4CFA-A6C4-509509727654}" srcId="{8EA56CE8-814A-4C66-9104-C96B0F411F62}" destId="{9C4A8E50-05DF-44FE-A1FC-CD2433AFFC2D}" srcOrd="0" destOrd="0" parTransId="{A2A35F19-4A5C-49BA-B091-6D072C4B5B20}" sibTransId="{932E1F42-E757-43F0-9AE9-160801CB018C}"/>
    <dgm:cxn modelId="{371B5EAA-3C5F-4E73-84B6-E1A05AD81DF5}" type="presParOf" srcId="{CA157A22-C341-4328-9248-7B587C7505A4}" destId="{B9D2E96A-2524-4147-91D2-6F4A82FDBFEE}" srcOrd="0" destOrd="0" presId="urn:microsoft.com/office/officeart/2005/8/layout/venn3"/>
    <dgm:cxn modelId="{EA129B55-CAFD-4FA3-B323-DF545C845149}" type="presParOf" srcId="{CA157A22-C341-4328-9248-7B587C7505A4}" destId="{38D66472-A2CB-487C-B068-1A650C410DD6}" srcOrd="1" destOrd="0" presId="urn:microsoft.com/office/officeart/2005/8/layout/venn3"/>
    <dgm:cxn modelId="{AE3C2E32-A49F-4892-8222-91B639DB370D}" type="presParOf" srcId="{CA157A22-C341-4328-9248-7B587C7505A4}" destId="{B8EFADB2-4653-4B1C-BE8F-D3646AD92AE0}" srcOrd="2" destOrd="0" presId="urn:microsoft.com/office/officeart/2005/8/layout/venn3"/>
    <dgm:cxn modelId="{2C52529E-F24D-4040-A17A-3FD5825F7F3C}" type="presParOf" srcId="{CA157A22-C341-4328-9248-7B587C7505A4}" destId="{6AE50451-9E4F-48C4-AF0E-38A705BA1E30}" srcOrd="3" destOrd="0" presId="urn:microsoft.com/office/officeart/2005/8/layout/venn3"/>
    <dgm:cxn modelId="{C5044617-0FC0-48ED-8094-85BBEE40228C}" type="presParOf" srcId="{CA157A22-C341-4328-9248-7B587C7505A4}" destId="{AD714DF8-47A9-44E3-9294-A3C47A21C704}" srcOrd="4" destOrd="0" presId="urn:microsoft.com/office/officeart/2005/8/layout/venn3"/>
    <dgm:cxn modelId="{192A682C-7264-41B1-A34B-5355EE10BD36}" type="presParOf" srcId="{CA157A22-C341-4328-9248-7B587C7505A4}" destId="{9988DB53-67A4-43D3-A202-893222A78F9D}" srcOrd="5" destOrd="0" presId="urn:microsoft.com/office/officeart/2005/8/layout/venn3"/>
    <dgm:cxn modelId="{EDE9FAEC-D4CA-4670-99C2-FC9D99058533}" type="presParOf" srcId="{CA157A22-C341-4328-9248-7B587C7505A4}" destId="{C65E13E8-D4E7-45B4-BE5B-B1A9761B58F2}" srcOrd="6" destOrd="0" presId="urn:microsoft.com/office/officeart/2005/8/layout/venn3"/>
    <dgm:cxn modelId="{7575835C-36B7-465A-80CA-C3A56198E0DE}" type="presParOf" srcId="{CA157A22-C341-4328-9248-7B587C7505A4}" destId="{5097B5F5-5C47-4242-BA27-9EC94251D023}" srcOrd="7" destOrd="0" presId="urn:microsoft.com/office/officeart/2005/8/layout/venn3"/>
    <dgm:cxn modelId="{F74498FD-67BC-4E14-8F13-D88B34E7CF03}" type="presParOf" srcId="{CA157A22-C341-4328-9248-7B587C7505A4}" destId="{AA9A826C-4B9F-4B97-A78C-6CD31BE9EC3B}" srcOrd="8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3EF4E-0F0D-4A66-9237-2C7999CE96D6}" type="presOf" srcId="{1DC0BF8B-8CDE-41F9-98EE-A456326137F7}" destId="{6CB01F48-4BC4-4FA5-8E9B-365ED635D19F}" srcOrd="0" destOrd="0" presId="urn:microsoft.com/office/officeart/2005/8/layout/chevron1"/>
    <dgm:cxn modelId="{E1784BA6-111B-4B06-AD4B-039826D90E76}" type="presOf" srcId="{7D1E121F-25E5-4141-BB8D-E0A280D64EB3}" destId="{CC648617-0649-450C-8377-298837F05F69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AE4A7905-BD38-4B92-BF58-B643FF070205}" type="presOf" srcId="{807C801C-629A-4265-8E0E-7BD02D84FAB5}" destId="{5491405B-43FD-4B0F-B1BF-F53A8A94496F}" srcOrd="0" destOrd="0" presId="urn:microsoft.com/office/officeart/2005/8/layout/chevron1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3A02C153-8594-424F-8DC1-43A568CC68B5}" type="presOf" srcId="{D99CF453-43CB-49DD-AE4E-9CA0A3F3F1E9}" destId="{3E402AE6-1360-4C2F-A2B8-8CE6BEE61048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C865052B-6795-4D8F-BF0C-FBDC8AAF7C2C}" type="presParOf" srcId="{5491405B-43FD-4B0F-B1BF-F53A8A94496F}" destId="{CC648617-0649-450C-8377-298837F05F69}" srcOrd="0" destOrd="0" presId="urn:microsoft.com/office/officeart/2005/8/layout/chevron1"/>
    <dgm:cxn modelId="{03F1DE93-338C-4A46-BCE7-EBB1E1364823}" type="presParOf" srcId="{5491405B-43FD-4B0F-B1BF-F53A8A94496F}" destId="{C8FD13E7-BD73-4530-86E5-7BDCDD010228}" srcOrd="1" destOrd="0" presId="urn:microsoft.com/office/officeart/2005/8/layout/chevron1"/>
    <dgm:cxn modelId="{FE696752-48E1-4111-8D0F-9CB0CD6469B0}" type="presParOf" srcId="{5491405B-43FD-4B0F-B1BF-F53A8A94496F}" destId="{3E402AE6-1360-4C2F-A2B8-8CE6BEE61048}" srcOrd="2" destOrd="0" presId="urn:microsoft.com/office/officeart/2005/8/layout/chevron1"/>
    <dgm:cxn modelId="{647A73B2-F574-4DDD-A4A6-5B9C0B87FC66}" type="presParOf" srcId="{5491405B-43FD-4B0F-B1BF-F53A8A94496F}" destId="{15F214CC-4D4A-4613-B986-1ECA78EBF72E}" srcOrd="3" destOrd="0" presId="urn:microsoft.com/office/officeart/2005/8/layout/chevron1"/>
    <dgm:cxn modelId="{055BDAD0-867D-4EB8-9799-EE9C1B92E8E6}" type="presParOf" srcId="{5491405B-43FD-4B0F-B1BF-F53A8A94496F}" destId="{6CB01F48-4BC4-4FA5-8E9B-365ED635D19F}" srcOrd="4" destOrd="0" presId="urn:microsoft.com/office/officeart/2005/8/layout/chevron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C3A8D7-CB38-4461-9CBA-15777E21E16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16200000"/>
          </a:camera>
          <a:lightRig rig="threePt" dir="t"/>
        </a:scene3d>
      </dgm:spPr>
      <dgm:t>
        <a:bodyPr/>
        <a:lstStyle/>
        <a:p>
          <a:endParaRPr lang="ru-RU"/>
        </a:p>
      </dgm:t>
    </dgm:pt>
    <dgm:pt modelId="{F99C9D6E-B7CA-47ED-B4E0-FCF8C8652CC6}">
      <dgm:prSet phldrT="[Текст]" phldr="1" custT="1"/>
      <dgm:spPr>
        <a:solidFill>
          <a:srgbClr val="12D45C"/>
        </a:solidFill>
        <a:ln>
          <a:solidFill>
            <a:srgbClr val="00B050"/>
          </a:solidFill>
        </a:ln>
      </dgm:spPr>
      <dgm:t>
        <a:bodyPr/>
        <a:lstStyle/>
        <a:p>
          <a:endParaRPr lang="ru-RU" sz="100" baseline="0" dirty="0">
            <a:solidFill>
              <a:srgbClr val="12D45C"/>
            </a:solidFill>
          </a:endParaRPr>
        </a:p>
      </dgm:t>
    </dgm:pt>
    <dgm:pt modelId="{841749C4-A837-41FA-B0A2-BCEC0464D6F5}" type="parTrans" cxnId="{798F61A0-F329-4DD2-967E-7DB36F2E6AE3}">
      <dgm:prSet/>
      <dgm:spPr/>
      <dgm:t>
        <a:bodyPr/>
        <a:lstStyle/>
        <a:p>
          <a:endParaRPr lang="ru-RU"/>
        </a:p>
      </dgm:t>
    </dgm:pt>
    <dgm:pt modelId="{D0493273-B506-4A62-9531-463C76FC5F9A}" type="sibTrans" cxnId="{798F61A0-F329-4DD2-967E-7DB36F2E6AE3}">
      <dgm:prSet/>
      <dgm:spPr/>
      <dgm:t>
        <a:bodyPr/>
        <a:lstStyle/>
        <a:p>
          <a:endParaRPr lang="ru-RU"/>
        </a:p>
      </dgm:t>
    </dgm:pt>
    <dgm:pt modelId="{0C96E4B1-93AE-463A-8C5C-76D49557AA45}">
      <dgm:prSet phldrT="[Текст]" phldr="1" custT="1"/>
      <dgm:spPr>
        <a:solidFill>
          <a:srgbClr val="66FFFF"/>
        </a:solidFill>
      </dgm:spPr>
      <dgm:t>
        <a:bodyPr/>
        <a:lstStyle/>
        <a:p>
          <a:endParaRPr lang="ru-RU" sz="100" baseline="0" dirty="0">
            <a:solidFill>
              <a:srgbClr val="66FFFF"/>
            </a:solidFill>
          </a:endParaRPr>
        </a:p>
      </dgm:t>
    </dgm:pt>
    <dgm:pt modelId="{64C1EABF-F157-4A04-A7D7-ACC15A471563}" type="parTrans" cxnId="{2A2007BA-281E-4B12-96EE-BC443AD0163F}">
      <dgm:prSet/>
      <dgm:spPr/>
      <dgm:t>
        <a:bodyPr/>
        <a:lstStyle/>
        <a:p>
          <a:endParaRPr lang="ru-RU"/>
        </a:p>
      </dgm:t>
    </dgm:pt>
    <dgm:pt modelId="{831D9A2F-A60D-4D19-B4F7-5A8C39566D96}" type="sibTrans" cxnId="{2A2007BA-281E-4B12-96EE-BC443AD0163F}">
      <dgm:prSet/>
      <dgm:spPr/>
      <dgm:t>
        <a:bodyPr/>
        <a:lstStyle/>
        <a:p>
          <a:endParaRPr lang="ru-RU"/>
        </a:p>
      </dgm:t>
    </dgm:pt>
    <dgm:pt modelId="{CAA3F9C3-CA22-4DBA-97DF-36347D424714}">
      <dgm:prSet phldrT="[Текст]" phldr="1" custT="1"/>
      <dgm:spPr>
        <a:solidFill>
          <a:srgbClr val="FF3300"/>
        </a:solidFill>
      </dgm:spPr>
      <dgm:t>
        <a:bodyPr/>
        <a:lstStyle/>
        <a:p>
          <a:endParaRPr lang="ru-RU" sz="100" baseline="0" dirty="0">
            <a:solidFill>
              <a:srgbClr val="FF0000"/>
            </a:solidFill>
          </a:endParaRPr>
        </a:p>
      </dgm:t>
    </dgm:pt>
    <dgm:pt modelId="{F6332E87-2013-426E-AEDB-4FB0021D3818}" type="sibTrans" cxnId="{074CC1F5-C264-4D1F-8698-B47699FF1002}">
      <dgm:prSet/>
      <dgm:spPr/>
      <dgm:t>
        <a:bodyPr/>
        <a:lstStyle/>
        <a:p>
          <a:endParaRPr lang="ru-RU"/>
        </a:p>
      </dgm:t>
    </dgm:pt>
    <dgm:pt modelId="{1F398CBA-A081-45F8-992D-97C9CE222182}" type="parTrans" cxnId="{074CC1F5-C264-4D1F-8698-B47699FF1002}">
      <dgm:prSet/>
      <dgm:spPr/>
      <dgm:t>
        <a:bodyPr/>
        <a:lstStyle/>
        <a:p>
          <a:endParaRPr lang="ru-RU"/>
        </a:p>
      </dgm:t>
    </dgm:pt>
    <dgm:pt modelId="{FF104888-296D-49F2-A85E-EB91AD29E33A}">
      <dgm:prSet/>
      <dgm:spPr/>
      <dgm:t>
        <a:bodyPr/>
        <a:lstStyle/>
        <a:p>
          <a:endParaRPr lang="ru-RU" dirty="0"/>
        </a:p>
      </dgm:t>
    </dgm:pt>
    <dgm:pt modelId="{C8B024D6-C647-42B1-A924-65EBE583FAE9}" type="parTrans" cxnId="{01AA71C2-4069-4037-B046-393400BC1335}">
      <dgm:prSet/>
      <dgm:spPr/>
      <dgm:t>
        <a:bodyPr/>
        <a:lstStyle/>
        <a:p>
          <a:endParaRPr lang="ru-RU"/>
        </a:p>
      </dgm:t>
    </dgm:pt>
    <dgm:pt modelId="{9E1636C6-789E-46AA-B037-E1F343540110}" type="sibTrans" cxnId="{01AA71C2-4069-4037-B046-393400BC1335}">
      <dgm:prSet/>
      <dgm:spPr/>
      <dgm:t>
        <a:bodyPr/>
        <a:lstStyle/>
        <a:p>
          <a:endParaRPr lang="ru-RU"/>
        </a:p>
      </dgm:t>
    </dgm:pt>
    <dgm:pt modelId="{82BBADB6-D1AA-4FB3-A484-15CDC741E91F}">
      <dgm:prSet/>
      <dgm:spPr/>
      <dgm:t>
        <a:bodyPr/>
        <a:lstStyle/>
        <a:p>
          <a:endParaRPr lang="ru-RU" dirty="0"/>
        </a:p>
      </dgm:t>
    </dgm:pt>
    <dgm:pt modelId="{1EF33B32-5C80-44B6-96F2-EA5E7463CDAA}" type="parTrans" cxnId="{D1C80B2E-938D-4E81-87F6-44A46E18D3EF}">
      <dgm:prSet/>
      <dgm:spPr/>
      <dgm:t>
        <a:bodyPr/>
        <a:lstStyle/>
        <a:p>
          <a:endParaRPr lang="ru-RU"/>
        </a:p>
      </dgm:t>
    </dgm:pt>
    <dgm:pt modelId="{38481FA2-3A9E-45D2-9BD9-7C5B4F874413}" type="sibTrans" cxnId="{D1C80B2E-938D-4E81-87F6-44A46E18D3EF}">
      <dgm:prSet/>
      <dgm:spPr/>
      <dgm:t>
        <a:bodyPr/>
        <a:lstStyle/>
        <a:p>
          <a:endParaRPr lang="ru-RU"/>
        </a:p>
      </dgm:t>
    </dgm:pt>
    <dgm:pt modelId="{AF3F7828-34A9-4C98-90E3-06EFA1E9460D}" type="pres">
      <dgm:prSet presAssocID="{41C3A8D7-CB38-4461-9CBA-15777E21E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8685C8-85CF-4D39-A403-9B8A3586AAC3}" type="pres">
      <dgm:prSet presAssocID="{F99C9D6E-B7CA-47ED-B4E0-FCF8C8652CC6}" presName="parTxOnly" presStyleLbl="node1" presStyleIdx="0" presStyleCnt="5" custScaleX="45620" custScaleY="50098" custLinFactNeighborX="-5540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80B75-0F77-4443-ACDE-C5459BF2529E}" type="pres">
      <dgm:prSet presAssocID="{D0493273-B506-4A62-9531-463C76FC5F9A}" presName="parTxOnlySpace" presStyleCnt="0"/>
      <dgm:spPr/>
    </dgm:pt>
    <dgm:pt modelId="{AF41B0BC-98C1-4E50-8F94-5B0061202C61}" type="pres">
      <dgm:prSet presAssocID="{0C96E4B1-93AE-463A-8C5C-76D49557AA45}" presName="parTxOnly" presStyleLbl="node1" presStyleIdx="1" presStyleCnt="5" custScaleX="35534" custScaleY="50098" custLinFactNeighborX="-8368" custLinFactNeighborY="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DED5F-8B6F-4646-8D84-33EA3F7551C7}" type="pres">
      <dgm:prSet presAssocID="{831D9A2F-A60D-4D19-B4F7-5A8C39566D96}" presName="parTxOnlySpace" presStyleCnt="0"/>
      <dgm:spPr/>
    </dgm:pt>
    <dgm:pt modelId="{49D2DD88-3622-4BBB-AB0E-06C3F220592B}" type="pres">
      <dgm:prSet presAssocID="{CAA3F9C3-CA22-4DBA-97DF-36347D424714}" presName="parTxOnly" presStyleLbl="node1" presStyleIdx="2" presStyleCnt="5" custScaleX="36106" custScaleY="50098" custLinFactNeighborX="-4833" custLinFactNeighborY="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DD5DE-36D4-417C-AF1F-70BD9752A7D5}" type="pres">
      <dgm:prSet presAssocID="{F6332E87-2013-426E-AEDB-4FB0021D3818}" presName="parTxOnlySpace" presStyleCnt="0"/>
      <dgm:spPr/>
    </dgm:pt>
    <dgm:pt modelId="{3BA68909-4286-4044-B330-BBB61ACB6B57}" type="pres">
      <dgm:prSet presAssocID="{FF104888-296D-49F2-A85E-EB91AD29E33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62A8F-8FBF-4236-956D-20D13DA2E63F}" type="pres">
      <dgm:prSet presAssocID="{9E1636C6-789E-46AA-B037-E1F343540110}" presName="parTxOnlySpace" presStyleCnt="0"/>
      <dgm:spPr/>
    </dgm:pt>
    <dgm:pt modelId="{3D0F16F2-5BB7-4503-8434-DA9BB83EAFB1}" type="pres">
      <dgm:prSet presAssocID="{82BBADB6-D1AA-4FB3-A484-15CDC741E91F}" presName="parTxOnly" presStyleLbl="node1" presStyleIdx="4" presStyleCnt="5" custLinFactX="-879" custLinFactNeighborX="-100000" custLinFactNeighborY="40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C80B2E-938D-4E81-87F6-44A46E18D3EF}" srcId="{41C3A8D7-CB38-4461-9CBA-15777E21E16A}" destId="{82BBADB6-D1AA-4FB3-A484-15CDC741E91F}" srcOrd="4" destOrd="0" parTransId="{1EF33B32-5C80-44B6-96F2-EA5E7463CDAA}" sibTransId="{38481FA2-3A9E-45D2-9BD9-7C5B4F874413}"/>
    <dgm:cxn modelId="{F67C83A1-3D45-48F7-959E-7DE51A1D5EFD}" type="presOf" srcId="{0C96E4B1-93AE-463A-8C5C-76D49557AA45}" destId="{AF41B0BC-98C1-4E50-8F94-5B0061202C61}" srcOrd="0" destOrd="0" presId="urn:microsoft.com/office/officeart/2005/8/layout/chevron1"/>
    <dgm:cxn modelId="{099C56B0-6521-4A0E-AE86-52FDA3787A07}" type="presOf" srcId="{FF104888-296D-49F2-A85E-EB91AD29E33A}" destId="{3BA68909-4286-4044-B330-BBB61ACB6B57}" srcOrd="0" destOrd="0" presId="urn:microsoft.com/office/officeart/2005/8/layout/chevron1"/>
    <dgm:cxn modelId="{798F61A0-F329-4DD2-967E-7DB36F2E6AE3}" srcId="{41C3A8D7-CB38-4461-9CBA-15777E21E16A}" destId="{F99C9D6E-B7CA-47ED-B4E0-FCF8C8652CC6}" srcOrd="0" destOrd="0" parTransId="{841749C4-A837-41FA-B0A2-BCEC0464D6F5}" sibTransId="{D0493273-B506-4A62-9531-463C76FC5F9A}"/>
    <dgm:cxn modelId="{E7EF8E50-7BC0-4F99-8350-264812C2722C}" type="presOf" srcId="{41C3A8D7-CB38-4461-9CBA-15777E21E16A}" destId="{AF3F7828-34A9-4C98-90E3-06EFA1E9460D}" srcOrd="0" destOrd="0" presId="urn:microsoft.com/office/officeart/2005/8/layout/chevron1"/>
    <dgm:cxn modelId="{074CC1F5-C264-4D1F-8698-B47699FF1002}" srcId="{41C3A8D7-CB38-4461-9CBA-15777E21E16A}" destId="{CAA3F9C3-CA22-4DBA-97DF-36347D424714}" srcOrd="2" destOrd="0" parTransId="{1F398CBA-A081-45F8-992D-97C9CE222182}" sibTransId="{F6332E87-2013-426E-AEDB-4FB0021D3818}"/>
    <dgm:cxn modelId="{E02D7264-3E5B-4C48-A4CC-34A995B3E463}" type="presOf" srcId="{82BBADB6-D1AA-4FB3-A484-15CDC741E91F}" destId="{3D0F16F2-5BB7-4503-8434-DA9BB83EAFB1}" srcOrd="0" destOrd="0" presId="urn:microsoft.com/office/officeart/2005/8/layout/chevron1"/>
    <dgm:cxn modelId="{B20D84F2-21AD-4D50-9395-8B51BC5E9168}" type="presOf" srcId="{CAA3F9C3-CA22-4DBA-97DF-36347D424714}" destId="{49D2DD88-3622-4BBB-AB0E-06C3F220592B}" srcOrd="0" destOrd="0" presId="urn:microsoft.com/office/officeart/2005/8/layout/chevron1"/>
    <dgm:cxn modelId="{7CE7B351-3C91-42FF-992E-F35F1833EB70}" type="presOf" srcId="{F99C9D6E-B7CA-47ED-B4E0-FCF8C8652CC6}" destId="{968685C8-85CF-4D39-A403-9B8A3586AAC3}" srcOrd="0" destOrd="0" presId="urn:microsoft.com/office/officeart/2005/8/layout/chevron1"/>
    <dgm:cxn modelId="{2A2007BA-281E-4B12-96EE-BC443AD0163F}" srcId="{41C3A8D7-CB38-4461-9CBA-15777E21E16A}" destId="{0C96E4B1-93AE-463A-8C5C-76D49557AA45}" srcOrd="1" destOrd="0" parTransId="{64C1EABF-F157-4A04-A7D7-ACC15A471563}" sibTransId="{831D9A2F-A60D-4D19-B4F7-5A8C39566D96}"/>
    <dgm:cxn modelId="{01AA71C2-4069-4037-B046-393400BC1335}" srcId="{41C3A8D7-CB38-4461-9CBA-15777E21E16A}" destId="{FF104888-296D-49F2-A85E-EB91AD29E33A}" srcOrd="3" destOrd="0" parTransId="{C8B024D6-C647-42B1-A924-65EBE583FAE9}" sibTransId="{9E1636C6-789E-46AA-B037-E1F343540110}"/>
    <dgm:cxn modelId="{42CB065A-E658-4081-84F8-9C621F2A2D8A}" type="presParOf" srcId="{AF3F7828-34A9-4C98-90E3-06EFA1E9460D}" destId="{968685C8-85CF-4D39-A403-9B8A3586AAC3}" srcOrd="0" destOrd="0" presId="urn:microsoft.com/office/officeart/2005/8/layout/chevron1"/>
    <dgm:cxn modelId="{0130B8DD-88DB-4C2E-8C9C-5677BD4EE50C}" type="presParOf" srcId="{AF3F7828-34A9-4C98-90E3-06EFA1E9460D}" destId="{70E80B75-0F77-4443-ACDE-C5459BF2529E}" srcOrd="1" destOrd="0" presId="urn:microsoft.com/office/officeart/2005/8/layout/chevron1"/>
    <dgm:cxn modelId="{0472232A-B3F8-4537-A7AA-798867623A85}" type="presParOf" srcId="{AF3F7828-34A9-4C98-90E3-06EFA1E9460D}" destId="{AF41B0BC-98C1-4E50-8F94-5B0061202C61}" srcOrd="2" destOrd="0" presId="urn:microsoft.com/office/officeart/2005/8/layout/chevron1"/>
    <dgm:cxn modelId="{4EAF0CD8-364B-459C-8769-5DEBBB7EDB41}" type="presParOf" srcId="{AF3F7828-34A9-4C98-90E3-06EFA1E9460D}" destId="{A6FDED5F-8B6F-4646-8D84-33EA3F7551C7}" srcOrd="3" destOrd="0" presId="urn:microsoft.com/office/officeart/2005/8/layout/chevron1"/>
    <dgm:cxn modelId="{2246A06F-1B8C-4C0F-B6C9-E3AE4A98B276}" type="presParOf" srcId="{AF3F7828-34A9-4C98-90E3-06EFA1E9460D}" destId="{49D2DD88-3622-4BBB-AB0E-06C3F220592B}" srcOrd="4" destOrd="0" presId="urn:microsoft.com/office/officeart/2005/8/layout/chevron1"/>
    <dgm:cxn modelId="{7549C310-1800-49BA-A037-0751D10678A0}" type="presParOf" srcId="{AF3F7828-34A9-4C98-90E3-06EFA1E9460D}" destId="{533DD5DE-36D4-417C-AF1F-70BD9752A7D5}" srcOrd="5" destOrd="0" presId="urn:microsoft.com/office/officeart/2005/8/layout/chevron1"/>
    <dgm:cxn modelId="{A268764B-8EEE-40ED-A614-34E945D82317}" type="presParOf" srcId="{AF3F7828-34A9-4C98-90E3-06EFA1E9460D}" destId="{3BA68909-4286-4044-B330-BBB61ACB6B57}" srcOrd="6" destOrd="0" presId="urn:microsoft.com/office/officeart/2005/8/layout/chevron1"/>
    <dgm:cxn modelId="{3EDB969C-C971-4043-B891-EFA49EB9B4DB}" type="presParOf" srcId="{AF3F7828-34A9-4C98-90E3-06EFA1E9460D}" destId="{E4F62A8F-8FBF-4236-956D-20D13DA2E63F}" srcOrd="7" destOrd="0" presId="urn:microsoft.com/office/officeart/2005/8/layout/chevron1"/>
    <dgm:cxn modelId="{59851ADD-92A5-4D26-889F-261A0C5D0414}" type="presParOf" srcId="{AF3F7828-34A9-4C98-90E3-06EFA1E9460D}" destId="{3D0F16F2-5BB7-4503-8434-DA9BB83EAFB1}" srcOrd="8" destOrd="0" presId="urn:microsoft.com/office/officeart/2005/8/layout/chevron1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7C801C-629A-4265-8E0E-7BD02D84FAB5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1200000" rev="1620000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7D1E121F-25E5-4141-BB8D-E0A280D64EB3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AB20BE8A-1BC5-4F3E-AE50-7EE9378E8BEC}" type="parTrans" cxnId="{8D6321F5-17A8-4EC4-A0BC-3BF11B0E3496}">
      <dgm:prSet/>
      <dgm:spPr/>
      <dgm:t>
        <a:bodyPr/>
        <a:lstStyle/>
        <a:p>
          <a:endParaRPr lang="ru-RU"/>
        </a:p>
      </dgm:t>
    </dgm:pt>
    <dgm:pt modelId="{47733F35-4CA8-4865-B6D9-FBC9205EF724}" type="sibTrans" cxnId="{8D6321F5-17A8-4EC4-A0BC-3BF11B0E3496}">
      <dgm:prSet/>
      <dgm:spPr/>
      <dgm:t>
        <a:bodyPr/>
        <a:lstStyle/>
        <a:p>
          <a:endParaRPr lang="ru-RU"/>
        </a:p>
      </dgm:t>
    </dgm:pt>
    <dgm:pt modelId="{D99CF453-43CB-49DD-AE4E-9CA0A3F3F1E9}">
      <dgm:prSet phldrT="[Текст]" phldr="1" custT="1"/>
      <dgm:spPr/>
      <dgm:t>
        <a:bodyPr/>
        <a:lstStyle/>
        <a:p>
          <a:endParaRPr lang="ru-RU" sz="4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2A03D9D9-3439-4A7C-959E-73B827543606}" type="parTrans" cxnId="{12F850F6-9E42-4F7A-83D6-C29022F225DF}">
      <dgm:prSet/>
      <dgm:spPr/>
      <dgm:t>
        <a:bodyPr/>
        <a:lstStyle/>
        <a:p>
          <a:endParaRPr lang="ru-RU"/>
        </a:p>
      </dgm:t>
    </dgm:pt>
    <dgm:pt modelId="{0F214689-12C3-450A-BA10-78DF23AB47F6}" type="sibTrans" cxnId="{12F850F6-9E42-4F7A-83D6-C29022F225DF}">
      <dgm:prSet/>
      <dgm:spPr/>
      <dgm:t>
        <a:bodyPr/>
        <a:lstStyle/>
        <a:p>
          <a:endParaRPr lang="ru-RU"/>
        </a:p>
      </dgm:t>
    </dgm:pt>
    <dgm:pt modelId="{1DC0BF8B-8CDE-41F9-98EE-A456326137F7}">
      <dgm:prSet phldrT="[Текст]" phldr="1" custT="1"/>
      <dgm:spPr/>
      <dgm:t>
        <a:bodyPr/>
        <a:lstStyle/>
        <a:p>
          <a:endParaRPr lang="ru-RU" sz="100" baseline="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73E153B-74BD-47B7-B8EE-DA0BF25A00D3}" type="sibTrans" cxnId="{6B38285B-CBEC-4CE1-BE5E-C5B0D656C0CE}">
      <dgm:prSet/>
      <dgm:spPr/>
      <dgm:t>
        <a:bodyPr/>
        <a:lstStyle/>
        <a:p>
          <a:endParaRPr lang="ru-RU"/>
        </a:p>
      </dgm:t>
    </dgm:pt>
    <dgm:pt modelId="{68FCA026-7171-49BD-8E7D-49EC0614EEE5}" type="parTrans" cxnId="{6B38285B-CBEC-4CE1-BE5E-C5B0D656C0CE}">
      <dgm:prSet/>
      <dgm:spPr/>
      <dgm:t>
        <a:bodyPr/>
        <a:lstStyle/>
        <a:p>
          <a:endParaRPr lang="ru-RU"/>
        </a:p>
      </dgm:t>
    </dgm:pt>
    <dgm:pt modelId="{5491405B-43FD-4B0F-B1BF-F53A8A94496F}" type="pres">
      <dgm:prSet presAssocID="{807C801C-629A-4265-8E0E-7BD02D84FA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48617-0649-450C-8377-298837F05F69}" type="pres">
      <dgm:prSet presAssocID="{7D1E121F-25E5-4141-BB8D-E0A280D64EB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D13E7-BD73-4530-86E5-7BDCDD010228}" type="pres">
      <dgm:prSet presAssocID="{47733F35-4CA8-4865-B6D9-FBC9205EF724}" presName="parTxOnlySpace" presStyleCnt="0"/>
      <dgm:spPr/>
    </dgm:pt>
    <dgm:pt modelId="{3E402AE6-1360-4C2F-A2B8-8CE6BEE61048}" type="pres">
      <dgm:prSet presAssocID="{D99CF453-43CB-49DD-AE4E-9CA0A3F3F1E9}" presName="parTxOnly" presStyleLbl="node1" presStyleIdx="1" presStyleCnt="3" custLinFactNeighborX="6860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F214CC-4D4A-4613-B986-1ECA78EBF72E}" type="pres">
      <dgm:prSet presAssocID="{0F214689-12C3-450A-BA10-78DF23AB47F6}" presName="parTxOnlySpace" presStyleCnt="0"/>
      <dgm:spPr/>
    </dgm:pt>
    <dgm:pt modelId="{6CB01F48-4BC4-4FA5-8E9B-365ED635D19F}" type="pres">
      <dgm:prSet presAssocID="{1DC0BF8B-8CDE-41F9-98EE-A456326137F7}" presName="parTxOnly" presStyleLbl="node1" presStyleIdx="2" presStyleCnt="3" custLinFactNeighborX="-98919" custLinFactNeighborY="-6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4E4B10-AC8D-464D-A3E6-42711F9F7681}" type="presOf" srcId="{7D1E121F-25E5-4141-BB8D-E0A280D64EB3}" destId="{CC648617-0649-450C-8377-298837F05F69}" srcOrd="0" destOrd="0" presId="urn:microsoft.com/office/officeart/2005/8/layout/chevron1"/>
    <dgm:cxn modelId="{F21BF5AC-CFB2-4C73-902F-FE89A757F063}" type="presOf" srcId="{807C801C-629A-4265-8E0E-7BD02D84FAB5}" destId="{5491405B-43FD-4B0F-B1BF-F53A8A94496F}" srcOrd="0" destOrd="0" presId="urn:microsoft.com/office/officeart/2005/8/layout/chevron1"/>
    <dgm:cxn modelId="{E87263ED-7B6E-4461-B439-8BA1E6D87FEE}" type="presOf" srcId="{1DC0BF8B-8CDE-41F9-98EE-A456326137F7}" destId="{6CB01F48-4BC4-4FA5-8E9B-365ED635D19F}" srcOrd="0" destOrd="0" presId="urn:microsoft.com/office/officeart/2005/8/layout/chevron1"/>
    <dgm:cxn modelId="{8D6321F5-17A8-4EC4-A0BC-3BF11B0E3496}" srcId="{807C801C-629A-4265-8E0E-7BD02D84FAB5}" destId="{7D1E121F-25E5-4141-BB8D-E0A280D64EB3}" srcOrd="0" destOrd="0" parTransId="{AB20BE8A-1BC5-4F3E-AE50-7EE9378E8BEC}" sibTransId="{47733F35-4CA8-4865-B6D9-FBC9205EF724}"/>
    <dgm:cxn modelId="{12F850F6-9E42-4F7A-83D6-C29022F225DF}" srcId="{807C801C-629A-4265-8E0E-7BD02D84FAB5}" destId="{D99CF453-43CB-49DD-AE4E-9CA0A3F3F1E9}" srcOrd="1" destOrd="0" parTransId="{2A03D9D9-3439-4A7C-959E-73B827543606}" sibTransId="{0F214689-12C3-450A-BA10-78DF23AB47F6}"/>
    <dgm:cxn modelId="{AB4CC396-C023-4B02-9527-B41D3555A92A}" type="presOf" srcId="{D99CF453-43CB-49DD-AE4E-9CA0A3F3F1E9}" destId="{3E402AE6-1360-4C2F-A2B8-8CE6BEE61048}" srcOrd="0" destOrd="0" presId="urn:microsoft.com/office/officeart/2005/8/layout/chevron1"/>
    <dgm:cxn modelId="{6B38285B-CBEC-4CE1-BE5E-C5B0D656C0CE}" srcId="{807C801C-629A-4265-8E0E-7BD02D84FAB5}" destId="{1DC0BF8B-8CDE-41F9-98EE-A456326137F7}" srcOrd="2" destOrd="0" parTransId="{68FCA026-7171-49BD-8E7D-49EC0614EEE5}" sibTransId="{973E153B-74BD-47B7-B8EE-DA0BF25A00D3}"/>
    <dgm:cxn modelId="{4E7B64BF-55AF-4212-9EF3-1EB447079589}" type="presParOf" srcId="{5491405B-43FD-4B0F-B1BF-F53A8A94496F}" destId="{CC648617-0649-450C-8377-298837F05F69}" srcOrd="0" destOrd="0" presId="urn:microsoft.com/office/officeart/2005/8/layout/chevron1"/>
    <dgm:cxn modelId="{11C898E5-7AD0-4256-92A7-7073F02525D2}" type="presParOf" srcId="{5491405B-43FD-4B0F-B1BF-F53A8A94496F}" destId="{C8FD13E7-BD73-4530-86E5-7BDCDD010228}" srcOrd="1" destOrd="0" presId="urn:microsoft.com/office/officeart/2005/8/layout/chevron1"/>
    <dgm:cxn modelId="{0D1C66E1-B06C-4576-B658-32A0DE6A028B}" type="presParOf" srcId="{5491405B-43FD-4B0F-B1BF-F53A8A94496F}" destId="{3E402AE6-1360-4C2F-A2B8-8CE6BEE61048}" srcOrd="2" destOrd="0" presId="urn:microsoft.com/office/officeart/2005/8/layout/chevron1"/>
    <dgm:cxn modelId="{D40EBC03-C67B-4800-9BB8-BD92DFF47BB4}" type="presParOf" srcId="{5491405B-43FD-4B0F-B1BF-F53A8A94496F}" destId="{15F214CC-4D4A-4613-B986-1ECA78EBF72E}" srcOrd="3" destOrd="0" presId="urn:microsoft.com/office/officeart/2005/8/layout/chevron1"/>
    <dgm:cxn modelId="{76E64D9B-91A5-4E2E-BE55-760C2B024ABC}" type="presParOf" srcId="{5491405B-43FD-4B0F-B1BF-F53A8A94496F}" destId="{6CB01F48-4BC4-4FA5-8E9B-365ED635D19F}" srcOrd="4" destOrd="0" presId="urn:microsoft.com/office/officeart/2005/8/layout/chevro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E0CEFA-1510-4D71-B47E-4AD64C699ED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E7D53-C670-4E78-A687-36D18ADD3E47}">
      <dgm:prSet phldrT="[Текст]"/>
      <dgm:spPr/>
      <dgm:t>
        <a:bodyPr/>
        <a:lstStyle/>
        <a:p>
          <a:r>
            <a:rPr lang="ru-RU" dirty="0" smtClean="0"/>
            <a:t>Налоговый кодекс Российской Федерации </a:t>
          </a:r>
          <a:endParaRPr lang="ru-RU" dirty="0"/>
        </a:p>
      </dgm:t>
    </dgm:pt>
    <dgm:pt modelId="{55607016-B671-4075-9B59-3F382E9BDEB2}" type="parTrans" cxnId="{D46D93CB-9CBA-4034-B324-E899E4A6CECD}">
      <dgm:prSet/>
      <dgm:spPr/>
      <dgm:t>
        <a:bodyPr/>
        <a:lstStyle/>
        <a:p>
          <a:endParaRPr lang="ru-RU"/>
        </a:p>
      </dgm:t>
    </dgm:pt>
    <dgm:pt modelId="{C88918CE-710E-4248-8838-0A9233E85BA3}" type="sibTrans" cxnId="{D46D93CB-9CBA-4034-B324-E899E4A6CECD}">
      <dgm:prSet/>
      <dgm:spPr/>
      <dgm:t>
        <a:bodyPr/>
        <a:lstStyle/>
        <a:p>
          <a:endParaRPr lang="ru-RU"/>
        </a:p>
      </dgm:t>
    </dgm:pt>
    <dgm:pt modelId="{121267AC-75CA-4C76-980B-4D1B7CC3E765}">
      <dgm:prSet phldrT="[Текст]"/>
      <dgm:spPr/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CD3F870-F92E-4E7C-84AF-BE963B39D42D}" type="parTrans" cxnId="{C9DFC399-5D5D-4F8D-999A-0E4689DCB62A}">
      <dgm:prSet/>
      <dgm:spPr/>
      <dgm:t>
        <a:bodyPr/>
        <a:lstStyle/>
        <a:p>
          <a:endParaRPr lang="ru-RU"/>
        </a:p>
      </dgm:t>
    </dgm:pt>
    <dgm:pt modelId="{CE75BE9C-1A3A-4DC2-BE94-9F7EB0B7D9FA}" type="sibTrans" cxnId="{C9DFC399-5D5D-4F8D-999A-0E4689DCB62A}">
      <dgm:prSet/>
      <dgm:spPr/>
      <dgm:t>
        <a:bodyPr/>
        <a:lstStyle/>
        <a:p>
          <a:endParaRPr lang="ru-RU"/>
        </a:p>
      </dgm:t>
    </dgm:pt>
    <dgm:pt modelId="{C95699BE-5B34-4E88-B861-D2BF9E7D69E2}">
      <dgm:prSet/>
      <dgm:spPr/>
      <dgm:t>
        <a:bodyPr/>
        <a:lstStyle/>
        <a:p>
          <a:r>
            <a:rPr lang="ru-RU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dirty="0"/>
        </a:p>
      </dgm:t>
    </dgm:pt>
    <dgm:pt modelId="{55BC6EDE-8E0E-44C0-986F-345D5F929ED2}" type="parTrans" cxnId="{26B88A54-FD09-4424-BFBD-D1BAC6C5D8A8}">
      <dgm:prSet/>
      <dgm:spPr/>
      <dgm:t>
        <a:bodyPr/>
        <a:lstStyle/>
        <a:p>
          <a:endParaRPr lang="ru-RU"/>
        </a:p>
      </dgm:t>
    </dgm:pt>
    <dgm:pt modelId="{3BED5729-BAB8-49FB-8EF4-BCC7D3D958B1}" type="sibTrans" cxnId="{26B88A54-FD09-4424-BFBD-D1BAC6C5D8A8}">
      <dgm:prSet/>
      <dgm:spPr/>
      <dgm:t>
        <a:bodyPr/>
        <a:lstStyle/>
        <a:p>
          <a:endParaRPr lang="ru-RU"/>
        </a:p>
      </dgm:t>
    </dgm:pt>
    <dgm:pt modelId="{54144F80-BDED-41F7-AF17-88CEB6A8E76C}">
      <dgm:prSet/>
      <dgm:spPr/>
      <dgm:t>
        <a:bodyPr/>
        <a:lstStyle/>
        <a:p>
          <a:r>
            <a:rPr lang="ru-RU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dirty="0"/>
        </a:p>
      </dgm:t>
    </dgm:pt>
    <dgm:pt modelId="{7EA4D0A8-D1E2-495A-9DA8-056127A8ADC2}" type="parTrans" cxnId="{692AFF3A-F0CC-450F-A498-90689B680690}">
      <dgm:prSet/>
      <dgm:spPr/>
      <dgm:t>
        <a:bodyPr/>
        <a:lstStyle/>
        <a:p>
          <a:endParaRPr lang="ru-RU"/>
        </a:p>
      </dgm:t>
    </dgm:pt>
    <dgm:pt modelId="{DD35DFF8-8C37-461F-9386-A586D6C402A4}" type="sibTrans" cxnId="{692AFF3A-F0CC-450F-A498-90689B680690}">
      <dgm:prSet/>
      <dgm:spPr/>
      <dgm:t>
        <a:bodyPr/>
        <a:lstStyle/>
        <a:p>
          <a:endParaRPr lang="ru-RU"/>
        </a:p>
      </dgm:t>
    </dgm:pt>
    <dgm:pt modelId="{85C89150-5111-49C2-9B42-70D0DD551BF1}" type="pres">
      <dgm:prSet presAssocID="{4DE0CEFA-1510-4D71-B47E-4AD64C699ED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C30002-DB81-461B-BCBD-125128565AFD}" type="pres">
      <dgm:prSet presAssocID="{706E7D53-C670-4E78-A687-36D18ADD3E47}" presName="comp" presStyleCnt="0"/>
      <dgm:spPr/>
    </dgm:pt>
    <dgm:pt modelId="{5705BE39-59C3-402A-BDA1-D64E56E6196E}" type="pres">
      <dgm:prSet presAssocID="{706E7D53-C670-4E78-A687-36D18ADD3E47}" presName="box" presStyleLbl="node1" presStyleIdx="0" presStyleCnt="4"/>
      <dgm:spPr/>
      <dgm:t>
        <a:bodyPr/>
        <a:lstStyle/>
        <a:p>
          <a:endParaRPr lang="ru-RU"/>
        </a:p>
      </dgm:t>
    </dgm:pt>
    <dgm:pt modelId="{7BEF86C0-A3F2-43E4-AC18-FB938A341933}" type="pres">
      <dgm:prSet presAssocID="{706E7D53-C670-4E78-A687-36D18ADD3E47}" presName="img" presStyleLbl="fgImgPlace1" presStyleIdx="0" presStyleCnt="4" custScaleX="680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C5ACD0-1FD9-4C3A-BCBC-420D44C0AF3B}" type="pres">
      <dgm:prSet presAssocID="{706E7D53-C670-4E78-A687-36D18ADD3E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915F9-CBE3-4A0F-B4D0-098D672FBA05}" type="pres">
      <dgm:prSet presAssocID="{C88918CE-710E-4248-8838-0A9233E85BA3}" presName="spacer" presStyleCnt="0"/>
      <dgm:spPr/>
    </dgm:pt>
    <dgm:pt modelId="{EBF88354-829C-40C4-A905-6ECF5A0B8146}" type="pres">
      <dgm:prSet presAssocID="{121267AC-75CA-4C76-980B-4D1B7CC3E765}" presName="comp" presStyleCnt="0"/>
      <dgm:spPr/>
    </dgm:pt>
    <dgm:pt modelId="{AD945B45-4E45-49FF-888F-FEED5C42CC3C}" type="pres">
      <dgm:prSet presAssocID="{121267AC-75CA-4C76-980B-4D1B7CC3E765}" presName="box" presStyleLbl="node1" presStyleIdx="1" presStyleCnt="4" custLinFactNeighborX="1167" custLinFactNeighborY="2422"/>
      <dgm:spPr/>
      <dgm:t>
        <a:bodyPr/>
        <a:lstStyle/>
        <a:p>
          <a:endParaRPr lang="ru-RU"/>
        </a:p>
      </dgm:t>
    </dgm:pt>
    <dgm:pt modelId="{C42A9F27-9BD7-4848-810A-E45BDB80D440}" type="pres">
      <dgm:prSet presAssocID="{121267AC-75CA-4C76-980B-4D1B7CC3E765}" presName="img" presStyleLbl="fgImgPlace1" presStyleIdx="1" presStyleCnt="4" custScaleX="744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2BBDA3-0C68-44FE-BE25-943FD05B29D3}" type="pres">
      <dgm:prSet presAssocID="{121267AC-75CA-4C76-980B-4D1B7CC3E76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54B00-3EF3-4789-B207-73AC9F381738}" type="pres">
      <dgm:prSet presAssocID="{CE75BE9C-1A3A-4DC2-BE94-9F7EB0B7D9FA}" presName="spacer" presStyleCnt="0"/>
      <dgm:spPr/>
    </dgm:pt>
    <dgm:pt modelId="{922A8C94-36E6-4689-87E0-49264FC3EB55}" type="pres">
      <dgm:prSet presAssocID="{C95699BE-5B34-4E88-B861-D2BF9E7D69E2}" presName="comp" presStyleCnt="0"/>
      <dgm:spPr/>
    </dgm:pt>
    <dgm:pt modelId="{A5BDCC72-F24A-4579-A2F6-B5013149461E}" type="pres">
      <dgm:prSet presAssocID="{C95699BE-5B34-4E88-B861-D2BF9E7D69E2}" presName="box" presStyleLbl="node1" presStyleIdx="2" presStyleCnt="4" custLinFactNeighborX="21875" custLinFactNeighborY="1876"/>
      <dgm:spPr/>
      <dgm:t>
        <a:bodyPr/>
        <a:lstStyle/>
        <a:p>
          <a:endParaRPr lang="ru-RU"/>
        </a:p>
      </dgm:t>
    </dgm:pt>
    <dgm:pt modelId="{2369969A-7CBB-4C34-9B17-DFA7CB786AC0}" type="pres">
      <dgm:prSet presAssocID="{C95699BE-5B34-4E88-B861-D2BF9E7D69E2}" presName="img" presStyleLbl="fgImgPlace1" presStyleIdx="2" presStyleCnt="4" custScaleX="6275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59BCD42-9BD8-49CC-8075-DC01C50F82D8}" type="pres">
      <dgm:prSet presAssocID="{C95699BE-5B34-4E88-B861-D2BF9E7D69E2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411198-AAD3-443B-9C5D-B329D0E2C5F8}" type="pres">
      <dgm:prSet presAssocID="{3BED5729-BAB8-49FB-8EF4-BCC7D3D958B1}" presName="spacer" presStyleCnt="0"/>
      <dgm:spPr/>
    </dgm:pt>
    <dgm:pt modelId="{5352CF0C-33A9-4EF0-8DF3-283E0C219E38}" type="pres">
      <dgm:prSet presAssocID="{54144F80-BDED-41F7-AF17-88CEB6A8E76C}" presName="comp" presStyleCnt="0"/>
      <dgm:spPr/>
    </dgm:pt>
    <dgm:pt modelId="{E20E7530-A0DE-4331-87F7-3DABC27DE468}" type="pres">
      <dgm:prSet presAssocID="{54144F80-BDED-41F7-AF17-88CEB6A8E76C}" presName="box" presStyleLbl="node1" presStyleIdx="3" presStyleCnt="4" custScaleY="67115"/>
      <dgm:spPr/>
      <dgm:t>
        <a:bodyPr/>
        <a:lstStyle/>
        <a:p>
          <a:endParaRPr lang="ru-RU"/>
        </a:p>
      </dgm:t>
    </dgm:pt>
    <dgm:pt modelId="{A31DA3A2-4B0F-4C04-9139-254832BDAC62}" type="pres">
      <dgm:prSet presAssocID="{54144F80-BDED-41F7-AF17-88CEB6A8E76C}" presName="img" presStyleLbl="fgImgPlace1" presStyleIdx="3" presStyleCnt="4" custScaleX="725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5B92F4B-D9EA-461D-91A7-0031696AC374}" type="pres">
      <dgm:prSet presAssocID="{54144F80-BDED-41F7-AF17-88CEB6A8E76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E87F2A-536B-42F7-A1DD-BEDAE6E79A5E}" type="presOf" srcId="{54144F80-BDED-41F7-AF17-88CEB6A8E76C}" destId="{E20E7530-A0DE-4331-87F7-3DABC27DE468}" srcOrd="0" destOrd="0" presId="urn:microsoft.com/office/officeart/2005/8/layout/vList4"/>
    <dgm:cxn modelId="{692AFF3A-F0CC-450F-A498-90689B680690}" srcId="{4DE0CEFA-1510-4D71-B47E-4AD64C699ED4}" destId="{54144F80-BDED-41F7-AF17-88CEB6A8E76C}" srcOrd="3" destOrd="0" parTransId="{7EA4D0A8-D1E2-495A-9DA8-056127A8ADC2}" sibTransId="{DD35DFF8-8C37-461F-9386-A586D6C402A4}"/>
    <dgm:cxn modelId="{D3AA13E0-973D-40FC-971C-B42196631E8E}" type="presOf" srcId="{121267AC-75CA-4C76-980B-4D1B7CC3E765}" destId="{AD945B45-4E45-49FF-888F-FEED5C42CC3C}" srcOrd="0" destOrd="0" presId="urn:microsoft.com/office/officeart/2005/8/layout/vList4"/>
    <dgm:cxn modelId="{41C4B540-377B-4B51-9F24-4A5B3A1621FC}" type="presOf" srcId="{C95699BE-5B34-4E88-B861-D2BF9E7D69E2}" destId="{A5BDCC72-F24A-4579-A2F6-B5013149461E}" srcOrd="0" destOrd="0" presId="urn:microsoft.com/office/officeart/2005/8/layout/vList4"/>
    <dgm:cxn modelId="{26B88A54-FD09-4424-BFBD-D1BAC6C5D8A8}" srcId="{4DE0CEFA-1510-4D71-B47E-4AD64C699ED4}" destId="{C95699BE-5B34-4E88-B861-D2BF9E7D69E2}" srcOrd="2" destOrd="0" parTransId="{55BC6EDE-8E0E-44C0-986F-345D5F929ED2}" sibTransId="{3BED5729-BAB8-49FB-8EF4-BCC7D3D958B1}"/>
    <dgm:cxn modelId="{D46D93CB-9CBA-4034-B324-E899E4A6CECD}" srcId="{4DE0CEFA-1510-4D71-B47E-4AD64C699ED4}" destId="{706E7D53-C670-4E78-A687-36D18ADD3E47}" srcOrd="0" destOrd="0" parTransId="{55607016-B671-4075-9B59-3F382E9BDEB2}" sibTransId="{C88918CE-710E-4248-8838-0A9233E85BA3}"/>
    <dgm:cxn modelId="{A80E0073-5433-4924-BB4B-277EFCC4E3D8}" type="presOf" srcId="{C95699BE-5B34-4E88-B861-D2BF9E7D69E2}" destId="{559BCD42-9BD8-49CC-8075-DC01C50F82D8}" srcOrd="1" destOrd="0" presId="urn:microsoft.com/office/officeart/2005/8/layout/vList4"/>
    <dgm:cxn modelId="{F6E70928-7F0D-469E-BE0A-21AD28C18064}" type="presOf" srcId="{706E7D53-C670-4E78-A687-36D18ADD3E47}" destId="{D1C5ACD0-1FD9-4C3A-BCBC-420D44C0AF3B}" srcOrd="1" destOrd="0" presId="urn:microsoft.com/office/officeart/2005/8/layout/vList4"/>
    <dgm:cxn modelId="{C9DFC399-5D5D-4F8D-999A-0E4689DCB62A}" srcId="{4DE0CEFA-1510-4D71-B47E-4AD64C699ED4}" destId="{121267AC-75CA-4C76-980B-4D1B7CC3E765}" srcOrd="1" destOrd="0" parTransId="{8CD3F870-F92E-4E7C-84AF-BE963B39D42D}" sibTransId="{CE75BE9C-1A3A-4DC2-BE94-9F7EB0B7D9FA}"/>
    <dgm:cxn modelId="{104AD313-0050-488C-8EB7-AF108CDA451E}" type="presOf" srcId="{54144F80-BDED-41F7-AF17-88CEB6A8E76C}" destId="{F5B92F4B-D9EA-461D-91A7-0031696AC374}" srcOrd="1" destOrd="0" presId="urn:microsoft.com/office/officeart/2005/8/layout/vList4"/>
    <dgm:cxn modelId="{FD002CAE-CF83-40D6-9449-AB3D1B0CC4DB}" type="presOf" srcId="{121267AC-75CA-4C76-980B-4D1B7CC3E765}" destId="{8C2BBDA3-0C68-44FE-BE25-943FD05B29D3}" srcOrd="1" destOrd="0" presId="urn:microsoft.com/office/officeart/2005/8/layout/vList4"/>
    <dgm:cxn modelId="{A2689B83-52C4-4615-A227-EAEB0986D93A}" type="presOf" srcId="{706E7D53-C670-4E78-A687-36D18ADD3E47}" destId="{5705BE39-59C3-402A-BDA1-D64E56E6196E}" srcOrd="0" destOrd="0" presId="urn:microsoft.com/office/officeart/2005/8/layout/vList4"/>
    <dgm:cxn modelId="{291C3C2B-F9C5-4A9D-8DF2-5DA9F26256AF}" type="presOf" srcId="{4DE0CEFA-1510-4D71-B47E-4AD64C699ED4}" destId="{85C89150-5111-49C2-9B42-70D0DD551BF1}" srcOrd="0" destOrd="0" presId="urn:microsoft.com/office/officeart/2005/8/layout/vList4"/>
    <dgm:cxn modelId="{9523A231-5343-42C2-8B81-32918AA02631}" type="presParOf" srcId="{85C89150-5111-49C2-9B42-70D0DD551BF1}" destId="{E4C30002-DB81-461B-BCBD-125128565AFD}" srcOrd="0" destOrd="0" presId="urn:microsoft.com/office/officeart/2005/8/layout/vList4"/>
    <dgm:cxn modelId="{46F06E47-B6BC-4644-8BEB-9BBABE23B8CA}" type="presParOf" srcId="{E4C30002-DB81-461B-BCBD-125128565AFD}" destId="{5705BE39-59C3-402A-BDA1-D64E56E6196E}" srcOrd="0" destOrd="0" presId="urn:microsoft.com/office/officeart/2005/8/layout/vList4"/>
    <dgm:cxn modelId="{22661109-0F90-4301-BDEA-8B5DC7F85010}" type="presParOf" srcId="{E4C30002-DB81-461B-BCBD-125128565AFD}" destId="{7BEF86C0-A3F2-43E4-AC18-FB938A341933}" srcOrd="1" destOrd="0" presId="urn:microsoft.com/office/officeart/2005/8/layout/vList4"/>
    <dgm:cxn modelId="{C6E550B4-F58B-4483-B7AA-63489055C347}" type="presParOf" srcId="{E4C30002-DB81-461B-BCBD-125128565AFD}" destId="{D1C5ACD0-1FD9-4C3A-BCBC-420D44C0AF3B}" srcOrd="2" destOrd="0" presId="urn:microsoft.com/office/officeart/2005/8/layout/vList4"/>
    <dgm:cxn modelId="{936BD967-9D60-4550-8456-5324E87E52F4}" type="presParOf" srcId="{85C89150-5111-49C2-9B42-70D0DD551BF1}" destId="{47A915F9-CBE3-4A0F-B4D0-098D672FBA05}" srcOrd="1" destOrd="0" presId="urn:microsoft.com/office/officeart/2005/8/layout/vList4"/>
    <dgm:cxn modelId="{92756910-DBDE-4BDE-839A-523A3B78C30E}" type="presParOf" srcId="{85C89150-5111-49C2-9B42-70D0DD551BF1}" destId="{EBF88354-829C-40C4-A905-6ECF5A0B8146}" srcOrd="2" destOrd="0" presId="urn:microsoft.com/office/officeart/2005/8/layout/vList4"/>
    <dgm:cxn modelId="{5E1BACDE-8DE5-462C-B3E0-8FBCA7995E3B}" type="presParOf" srcId="{EBF88354-829C-40C4-A905-6ECF5A0B8146}" destId="{AD945B45-4E45-49FF-888F-FEED5C42CC3C}" srcOrd="0" destOrd="0" presId="urn:microsoft.com/office/officeart/2005/8/layout/vList4"/>
    <dgm:cxn modelId="{17A6E779-AE76-4B25-9D68-CBA3F8B86405}" type="presParOf" srcId="{EBF88354-829C-40C4-A905-6ECF5A0B8146}" destId="{C42A9F27-9BD7-4848-810A-E45BDB80D440}" srcOrd="1" destOrd="0" presId="urn:microsoft.com/office/officeart/2005/8/layout/vList4"/>
    <dgm:cxn modelId="{E21A29BC-C4BC-4676-A57F-0E6AAF84D36E}" type="presParOf" srcId="{EBF88354-829C-40C4-A905-6ECF5A0B8146}" destId="{8C2BBDA3-0C68-44FE-BE25-943FD05B29D3}" srcOrd="2" destOrd="0" presId="urn:microsoft.com/office/officeart/2005/8/layout/vList4"/>
    <dgm:cxn modelId="{7938226E-3CE9-4AEA-889D-F9C498587EBE}" type="presParOf" srcId="{85C89150-5111-49C2-9B42-70D0DD551BF1}" destId="{7F154B00-3EF3-4789-B207-73AC9F381738}" srcOrd="3" destOrd="0" presId="urn:microsoft.com/office/officeart/2005/8/layout/vList4"/>
    <dgm:cxn modelId="{714CAAA0-50DB-4CD5-808A-2704F3199D5E}" type="presParOf" srcId="{85C89150-5111-49C2-9B42-70D0DD551BF1}" destId="{922A8C94-36E6-4689-87E0-49264FC3EB55}" srcOrd="4" destOrd="0" presId="urn:microsoft.com/office/officeart/2005/8/layout/vList4"/>
    <dgm:cxn modelId="{8D8CBD56-11BB-424F-9EEA-5CE3B9E2EF48}" type="presParOf" srcId="{922A8C94-36E6-4689-87E0-49264FC3EB55}" destId="{A5BDCC72-F24A-4579-A2F6-B5013149461E}" srcOrd="0" destOrd="0" presId="urn:microsoft.com/office/officeart/2005/8/layout/vList4"/>
    <dgm:cxn modelId="{B322FE1D-2BC7-42BD-8027-02BB0F4D149E}" type="presParOf" srcId="{922A8C94-36E6-4689-87E0-49264FC3EB55}" destId="{2369969A-7CBB-4C34-9B17-DFA7CB786AC0}" srcOrd="1" destOrd="0" presId="urn:microsoft.com/office/officeart/2005/8/layout/vList4"/>
    <dgm:cxn modelId="{261D3A11-D916-4369-B57A-647DA991FF11}" type="presParOf" srcId="{922A8C94-36E6-4689-87E0-49264FC3EB55}" destId="{559BCD42-9BD8-49CC-8075-DC01C50F82D8}" srcOrd="2" destOrd="0" presId="urn:microsoft.com/office/officeart/2005/8/layout/vList4"/>
    <dgm:cxn modelId="{489647EF-CA07-4BA1-9589-B7FBE5F58D72}" type="presParOf" srcId="{85C89150-5111-49C2-9B42-70D0DD551BF1}" destId="{13411198-AAD3-443B-9C5D-B329D0E2C5F8}" srcOrd="5" destOrd="0" presId="urn:microsoft.com/office/officeart/2005/8/layout/vList4"/>
    <dgm:cxn modelId="{DD3D7B0B-79BF-4315-93A1-C0558B587957}" type="presParOf" srcId="{85C89150-5111-49C2-9B42-70D0DD551BF1}" destId="{5352CF0C-33A9-4EF0-8DF3-283E0C219E38}" srcOrd="6" destOrd="0" presId="urn:microsoft.com/office/officeart/2005/8/layout/vList4"/>
    <dgm:cxn modelId="{91F0096A-D21B-486A-8DB9-CE4E2A50A8CC}" type="presParOf" srcId="{5352CF0C-33A9-4EF0-8DF3-283E0C219E38}" destId="{E20E7530-A0DE-4331-87F7-3DABC27DE468}" srcOrd="0" destOrd="0" presId="urn:microsoft.com/office/officeart/2005/8/layout/vList4"/>
    <dgm:cxn modelId="{F4B58A34-A095-45AB-A014-9B9F10D80DF9}" type="presParOf" srcId="{5352CF0C-33A9-4EF0-8DF3-283E0C219E38}" destId="{A31DA3A2-4B0F-4C04-9139-254832BDAC62}" srcOrd="1" destOrd="0" presId="urn:microsoft.com/office/officeart/2005/8/layout/vList4"/>
    <dgm:cxn modelId="{BDB81F23-F224-4302-8AAA-951B7E9BE22E}" type="presParOf" srcId="{5352CF0C-33A9-4EF0-8DF3-283E0C219E38}" destId="{F5B92F4B-D9EA-461D-91A7-0031696AC374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1A7D1C-7221-47F4-9488-38E917EB06D7}" type="doc">
      <dgm:prSet loTypeId="urn:microsoft.com/office/officeart/2005/8/layout/vList2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8781E7-38F6-4C5D-A3CB-23CFB44CA98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b="1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942F78B-1D3B-4DA9-AB9F-21ADC366116E}" type="parTrans" cxnId="{712B8217-FAD9-4A1F-9CE4-814DBA73074B}">
      <dgm:prSet/>
      <dgm:spPr/>
      <dgm:t>
        <a:bodyPr/>
        <a:lstStyle/>
        <a:p>
          <a:endParaRPr lang="ru-RU"/>
        </a:p>
      </dgm:t>
    </dgm:pt>
    <dgm:pt modelId="{CB406698-2774-4081-B1F0-9269B16CD14B}" type="sibTrans" cxnId="{712B8217-FAD9-4A1F-9CE4-814DBA73074B}">
      <dgm:prSet/>
      <dgm:spPr/>
      <dgm:t>
        <a:bodyPr/>
        <a:lstStyle/>
        <a:p>
          <a:endParaRPr lang="ru-RU"/>
        </a:p>
      </dgm:t>
    </dgm:pt>
    <dgm:pt modelId="{CE5E39D2-1490-4B61-8F72-661547A2EE53}" type="pres">
      <dgm:prSet presAssocID="{851A7D1C-7221-47F4-9488-38E917EB06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9DF3E8-2CD8-45C4-8FB9-514601FFD3AD}" type="pres">
      <dgm:prSet presAssocID="{EE8781E7-38F6-4C5D-A3CB-23CFB44CA9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2B8217-FAD9-4A1F-9CE4-814DBA73074B}" srcId="{851A7D1C-7221-47F4-9488-38E917EB06D7}" destId="{EE8781E7-38F6-4C5D-A3CB-23CFB44CA986}" srcOrd="0" destOrd="0" parTransId="{4942F78B-1D3B-4DA9-AB9F-21ADC366116E}" sibTransId="{CB406698-2774-4081-B1F0-9269B16CD14B}"/>
    <dgm:cxn modelId="{A03DB92B-74C3-4C6F-97D5-D13973F37842}" type="presOf" srcId="{EE8781E7-38F6-4C5D-A3CB-23CFB44CA986}" destId="{AA9DF3E8-2CD8-45C4-8FB9-514601FFD3AD}" srcOrd="0" destOrd="0" presId="urn:microsoft.com/office/officeart/2005/8/layout/vList2"/>
    <dgm:cxn modelId="{CB9E622C-3457-466E-B73B-825842F98D3D}" type="presOf" srcId="{851A7D1C-7221-47F4-9488-38E917EB06D7}" destId="{CE5E39D2-1490-4B61-8F72-661547A2EE53}" srcOrd="0" destOrd="0" presId="urn:microsoft.com/office/officeart/2005/8/layout/vList2"/>
    <dgm:cxn modelId="{B9E680E9-3568-445B-B1EC-F448CB0EE8A0}" type="presParOf" srcId="{CE5E39D2-1490-4B61-8F72-661547A2EE53}" destId="{AA9DF3E8-2CD8-45C4-8FB9-514601FFD3A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9DF3E8-2CD8-45C4-8FB9-514601FFD3AD}">
      <dsp:nvSpPr>
        <dsp:cNvPr id="0" name=""/>
        <dsp:cNvSpPr/>
      </dsp:nvSpPr>
      <dsp:spPr>
        <a:xfrm>
          <a:off x="0" y="188288"/>
          <a:ext cx="3643337" cy="19094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Спасибо за внимание !</a:t>
          </a:r>
          <a:endParaRPr lang="ru-RU" sz="4800" b="1" kern="1200" cap="none" spc="0" dirty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0" y="188288"/>
        <a:ext cx="3643337" cy="19094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5BE39-59C3-402A-BDA1-D64E56E6196E}">
      <dsp:nvSpPr>
        <dsp:cNvPr id="0" name=""/>
        <dsp:cNvSpPr/>
      </dsp:nvSpPr>
      <dsp:spPr>
        <a:xfrm>
          <a:off x="0" y="0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Налоговый кодекс Российской Федерации </a:t>
          </a:r>
          <a:endParaRPr lang="ru-RU" sz="1400" kern="1200" dirty="0"/>
        </a:p>
      </dsp:txBody>
      <dsp:txXfrm>
        <a:off x="1331992" y="0"/>
        <a:ext cx="4787841" cy="1080255"/>
      </dsp:txXfrm>
    </dsp:sp>
    <dsp:sp modelId="{7BEF86C0-A3F2-43E4-AC18-FB938A341933}">
      <dsp:nvSpPr>
        <dsp:cNvPr id="0" name=""/>
        <dsp:cNvSpPr/>
      </dsp:nvSpPr>
      <dsp:spPr>
        <a:xfrm>
          <a:off x="303266" y="108025"/>
          <a:ext cx="833484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945B45-4E45-49FF-888F-FEED5C42CC3C}">
      <dsp:nvSpPr>
        <dsp:cNvPr id="0" name=""/>
        <dsp:cNvSpPr/>
      </dsp:nvSpPr>
      <dsp:spPr>
        <a:xfrm>
          <a:off x="0" y="1214444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Бюджетный кодекс Российской Федерации</a:t>
          </a:r>
          <a:endParaRPr lang="ru-RU" sz="1400" kern="1200" dirty="0"/>
        </a:p>
      </dsp:txBody>
      <dsp:txXfrm>
        <a:off x="1331992" y="1214444"/>
        <a:ext cx="4787841" cy="1080255"/>
      </dsp:txXfrm>
    </dsp:sp>
    <dsp:sp modelId="{C42A9F27-9BD7-4848-810A-E45BDB80D440}">
      <dsp:nvSpPr>
        <dsp:cNvPr id="0" name=""/>
        <dsp:cNvSpPr/>
      </dsp:nvSpPr>
      <dsp:spPr>
        <a:xfrm>
          <a:off x="264222" y="1296306"/>
          <a:ext cx="911573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DCC72-F24A-4579-A2F6-B5013149461E}">
      <dsp:nvSpPr>
        <dsp:cNvPr id="0" name=""/>
        <dsp:cNvSpPr/>
      </dsp:nvSpPr>
      <dsp:spPr>
        <a:xfrm>
          <a:off x="0" y="2396827"/>
          <a:ext cx="6119834" cy="1080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Закон Республики Марий Эл от 27 октября 2011 года № 59-З «О регулировании отношений в области налогов и сборов в Республике Марий Эл»</a:t>
          </a:r>
          <a:endParaRPr lang="ru-RU" sz="1400" kern="1200" dirty="0"/>
        </a:p>
      </dsp:txBody>
      <dsp:txXfrm>
        <a:off x="1331992" y="2396827"/>
        <a:ext cx="4787841" cy="1080255"/>
      </dsp:txXfrm>
    </dsp:sp>
    <dsp:sp modelId="{2369969A-7CBB-4C34-9B17-DFA7CB786AC0}">
      <dsp:nvSpPr>
        <dsp:cNvPr id="0" name=""/>
        <dsp:cNvSpPr/>
      </dsp:nvSpPr>
      <dsp:spPr>
        <a:xfrm>
          <a:off x="335940" y="2484587"/>
          <a:ext cx="768137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E7530-A0DE-4331-87F7-3DABC27DE468}">
      <dsp:nvSpPr>
        <dsp:cNvPr id="0" name=""/>
        <dsp:cNvSpPr/>
      </dsp:nvSpPr>
      <dsp:spPr>
        <a:xfrm>
          <a:off x="0" y="3634438"/>
          <a:ext cx="6119834" cy="725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Решения Собрания депутатов городского и сельских поселений о введении местных налогов на территории Сернурского муниципального района</a:t>
          </a:r>
          <a:endParaRPr lang="ru-RU" sz="1400" kern="1200" dirty="0"/>
        </a:p>
      </dsp:txBody>
      <dsp:txXfrm>
        <a:off x="1331992" y="3634438"/>
        <a:ext cx="4787841" cy="725013"/>
      </dsp:txXfrm>
    </dsp:sp>
    <dsp:sp modelId="{A31DA3A2-4B0F-4C04-9139-254832BDAC62}">
      <dsp:nvSpPr>
        <dsp:cNvPr id="0" name=""/>
        <dsp:cNvSpPr/>
      </dsp:nvSpPr>
      <dsp:spPr>
        <a:xfrm>
          <a:off x="276143" y="3564843"/>
          <a:ext cx="887730" cy="8642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0.10744</cdr:x>
      <cdr:y>0.04166</cdr:y>
    </cdr:from>
    <cdr:to>
      <cdr:x>0.22314</cdr:x>
      <cdr:y>0.08186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28705" y="214296"/>
          <a:ext cx="1000091" cy="206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351993,9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0.49587</cdr:x>
      <cdr:y>0.13889</cdr:y>
    </cdr:from>
    <cdr:to>
      <cdr:x>0.63611</cdr:x>
      <cdr:y>0.20136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286250" y="714362"/>
          <a:ext cx="1212226" cy="321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228335,4</a:t>
          </a:r>
          <a:endParaRPr lang="ru-RU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0.46406</cdr:x>
      <cdr:y>0.0328</cdr:y>
    </cdr:from>
    <cdr:to>
      <cdr:x>0.56299</cdr:x>
      <cdr:y>0.11444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4000528" y="142876"/>
          <a:ext cx="857256" cy="4286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0.33058</cdr:x>
      <cdr:y>0.13889</cdr:y>
    </cdr:from>
    <cdr:to>
      <cdr:x>0.46281</cdr:x>
      <cdr:y>0.20782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2857490" y="714362"/>
          <a:ext cx="1143010" cy="3545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305053,7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0.09524</cdr:x>
      <cdr:y>0.88889</cdr:y>
    </cdr:from>
    <cdr:to>
      <cdr:x>0.92857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7256" y="5143536"/>
          <a:ext cx="7500947" cy="490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 Всего – 346000,9   Всего – 241293,0    Всего – 159105,9 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dirty="0"/>
        </a:p>
      </cdr:txBody>
    </cdr:sp>
  </cdr:relSizeAnchor>
  <cdr:relSizeAnchor xmlns:cdr="http://schemas.openxmlformats.org/drawingml/2006/chartDrawing">
    <cdr:from>
      <cdr:x>0.42064</cdr:x>
      <cdr:y>0.82278</cdr:y>
    </cdr:from>
    <cdr:to>
      <cdr:x>0.81994</cdr:x>
      <cdr:y>0.9092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3786214" y="4643470"/>
          <a:ext cx="3594161" cy="487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0.27778</cdr:x>
      <cdr:y>0.90789</cdr:y>
    </cdr:from>
    <cdr:to>
      <cdr:x>0.85243</cdr:x>
      <cdr:y>0.97368</cdr:y>
    </cdr:to>
    <cdr:sp macro="" textlink="">
      <cdr:nvSpPr>
        <cdr:cNvPr id="16" name="TextBox 2"/>
        <cdr:cNvSpPr txBox="1"/>
      </cdr:nvSpPr>
      <cdr:spPr>
        <a:xfrm xmlns:a="http://schemas.openxmlformats.org/drawingml/2006/main">
          <a:off x="2500330" y="5123770"/>
          <a:ext cx="5172525" cy="371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17" name="TextBox 3"/>
        <cdr:cNvSpPr txBox="1"/>
      </cdr:nvSpPr>
      <cdr:spPr>
        <a:xfrm xmlns:a="http://schemas.openxmlformats.org/drawingml/2006/main">
          <a:off x="7360335" y="222753"/>
          <a:ext cx="1484561" cy="297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500" dirty="0" smtClean="0"/>
            <a:t>Тыс. рублей</a:t>
          </a:r>
          <a:endParaRPr lang="ru-RU" sz="15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0.43056</cdr:x>
      <cdr:y>0.81481</cdr:y>
    </cdr:from>
    <cdr:to>
      <cdr:x>0.82986</cdr:x>
      <cdr:y>0.90123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3296" y="4714908"/>
          <a:ext cx="3286148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0.19271</cdr:x>
      <cdr:y>0.90789</cdr:y>
    </cdr:from>
    <cdr:to>
      <cdr:x>0.96528</cdr:x>
      <cdr:y>0.97368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5898" y="4929196"/>
          <a:ext cx="6357970" cy="357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b="1" dirty="0" smtClean="0">
              <a:latin typeface="Comic Sans MS" pitchFamily="66" charset="0"/>
            </a:rPr>
            <a:t>Всего – 6022,8      Всего – 5946,5     Всего – 11855,5</a:t>
          </a:r>
          <a:endParaRPr lang="ru-RU" sz="1500" b="1" dirty="0">
            <a:latin typeface="Comic Sans MS" pitchFamily="66" charset="0"/>
          </a:endParaRPr>
        </a:p>
      </cdr:txBody>
    </cdr:sp>
  </cdr:relSizeAnchor>
  <cdr:relSizeAnchor xmlns:cdr="http://schemas.openxmlformats.org/drawingml/2006/chartDrawing">
    <cdr:from>
      <cdr:x>0.81771</cdr:x>
      <cdr:y>0.03947</cdr:y>
    </cdr:from>
    <cdr:to>
      <cdr:x>0.98264</cdr:x>
      <cdr:y>0.09211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29434" y="21431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Тыс. рублей</a:t>
          </a:r>
          <a:endParaRPr lang="ru-RU" sz="1500" dirty="0"/>
        </a:p>
      </cdr:txBody>
    </cdr:sp>
  </cdr:relSizeAnchor>
  <cdr:relSizeAnchor xmlns:cdr="http://schemas.openxmlformats.org/drawingml/2006/chartDrawing">
    <cdr:from>
      <cdr:x>0.36632</cdr:x>
      <cdr:y>0.5</cdr:y>
    </cdr:from>
    <cdr:to>
      <cdr:x>0.39236</cdr:x>
      <cdr:y>0.56579</cdr:y>
    </cdr:to>
    <cdr:sp macro="" textlink="">
      <cdr:nvSpPr>
        <cdr:cNvPr id="13" name="Стрелка вниз 12"/>
        <cdr:cNvSpPr/>
      </cdr:nvSpPr>
      <cdr:spPr>
        <a:xfrm xmlns:a="http://schemas.openxmlformats.org/drawingml/2006/main" rot="10800000">
          <a:off x="3014658" y="2714644"/>
          <a:ext cx="214299" cy="3571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0.28142</cdr:x>
      <cdr:y>0.88478</cdr:y>
    </cdr:from>
    <cdr:to>
      <cdr:x>0.8473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8152" y="3840171"/>
          <a:ext cx="45005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0.88889</cdr:x>
      <cdr:y>0.02525</cdr:y>
    </cdr:from>
    <cdr:to>
      <cdr:x>1</cdr:x>
      <cdr:y>0.0726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114288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0.77646</cdr:x>
      <cdr:y>0.02525</cdr:y>
    </cdr:from>
    <cdr:to>
      <cdr:x>1</cdr:x>
      <cdr:y>0.22729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00858" y="124463"/>
          <a:ext cx="1871618" cy="99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млн. рублей</a:t>
          </a:r>
          <a:endParaRPr lang="ru-RU" sz="24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0.84202</cdr:x>
      <cdr:y>0.02525</cdr:y>
    </cdr:from>
    <cdr:to>
      <cdr:x>1</cdr:x>
      <cdr:y>0.22729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29487" y="114288"/>
          <a:ext cx="1300113" cy="914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/>
            <a:t>т</a:t>
          </a:r>
          <a:r>
            <a:rPr lang="ru-RU" sz="1800" dirty="0" smtClean="0"/>
            <a:t>ыс.рублей</a:t>
          </a:r>
          <a:endParaRPr lang="ru-RU" sz="18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0.4386</cdr:x>
      <cdr:y>0.01389</cdr:y>
    </cdr:from>
    <cdr:to>
      <cdr:x>0.55088</cdr:x>
      <cdr:y>0.09722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0" y="71438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0.22807</cdr:x>
      <cdr:y>0.05556</cdr:y>
    </cdr:from>
    <cdr:to>
      <cdr:x>0.56842</cdr:x>
      <cdr:y>0.23333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7388" y="285752"/>
          <a:ext cx="27717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Дорожное хозяйство (дорожные фонды)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0.87179</cdr:x>
      <cdr:y>0.05882</cdr:y>
    </cdr:from>
    <cdr:to>
      <cdr:x>0.9812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86676" y="285752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0.8547</cdr:x>
      <cdr:y>0.01471</cdr:y>
    </cdr:from>
    <cdr:to>
      <cdr:x>0.9641</cdr:x>
      <cdr:y>0.14706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00" y="71438"/>
          <a:ext cx="91440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2400" dirty="0"/>
            <a:t>т</a:t>
          </a:r>
          <a:r>
            <a:rPr lang="ru-RU" sz="2400" dirty="0" smtClean="0"/>
            <a:t>ыс. руб.</a:t>
          </a:r>
          <a:endParaRPr lang="ru-RU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0.25422</cdr:x>
      <cdr:y>0.40216</cdr:y>
    </cdr:from>
    <cdr:to>
      <cdr:x>0.4132</cdr:x>
      <cdr:y>0.68594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5984" y="2143140"/>
          <a:ext cx="1428760" cy="1500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Всего:  </a:t>
          </a:r>
          <a:endParaRPr lang="ru-RU" sz="2000" b="1" dirty="0"/>
        </a:p>
        <a:p xmlns:a="http://schemas.openxmlformats.org/drawingml/2006/main">
          <a:pPr algn="ctr"/>
          <a:r>
            <a:rPr lang="ru-RU" sz="2000" b="1" dirty="0" smtClean="0"/>
            <a:t>150217,0</a:t>
          </a:r>
        </a:p>
        <a:p xmlns:a="http://schemas.openxmlformats.org/drawingml/2006/main">
          <a:pPr algn="ctr"/>
          <a:r>
            <a:rPr lang="ru-RU" sz="2000" b="1" dirty="0" smtClean="0"/>
            <a:t>тыс. рублей 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0.19841</cdr:x>
      <cdr:y>0.06757</cdr:y>
    </cdr:from>
    <cdr:to>
      <cdr:x>0.30902</cdr:x>
      <cdr:y>0.15866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85919" y="357177"/>
          <a:ext cx="995614" cy="481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0.00457</cdr:x>
      <cdr:y>0.46958</cdr:y>
    </cdr:from>
    <cdr:to>
      <cdr:x>0.0765</cdr:x>
      <cdr:y>0.52264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668" y="2498238"/>
          <a:ext cx="642953" cy="285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0.01637</cdr:x>
      <cdr:y>0.38814</cdr:y>
    </cdr:from>
    <cdr:to>
      <cdr:x>0.08011</cdr:x>
      <cdr:y>0.45621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2844" y="2071702"/>
          <a:ext cx="57150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0.10317</cdr:x>
      <cdr:y>0.01351</cdr:y>
    </cdr:from>
    <cdr:to>
      <cdr:x>0.17385</cdr:x>
      <cdr:y>0.05405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28663" y="71438"/>
          <a:ext cx="636199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1554</a:t>
          </a:r>
        </a:p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0.55505</cdr:x>
      <cdr:y>0.81958</cdr:y>
    </cdr:from>
    <cdr:to>
      <cdr:x>0.69023</cdr:x>
      <cdr:y>0.91342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000628" y="4357718"/>
          <a:ext cx="121444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0.5</cdr:x>
      <cdr:y>0.78379</cdr:y>
    </cdr:from>
    <cdr:to>
      <cdr:x>0.56349</cdr:x>
      <cdr:y>0.83784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H="1" flipV="1">
          <a:off x="4500563" y="4143391"/>
          <a:ext cx="571504" cy="285752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0.29079</cdr:x>
      <cdr:y>0.06757</cdr:y>
    </cdr:from>
    <cdr:to>
      <cdr:x>0.29587</cdr:x>
      <cdr:y>0.13513</cdr:y>
    </cdr:to>
    <cdr:sp macro="" textlink="">
      <cdr:nvSpPr>
        <cdr:cNvPr id="10" name="Прямая со стрелкой 9"/>
        <cdr:cNvSpPr/>
      </cdr:nvSpPr>
      <cdr:spPr>
        <a:xfrm xmlns:a="http://schemas.openxmlformats.org/drawingml/2006/main" flipH="1">
          <a:off x="2617456" y="357177"/>
          <a:ext cx="45719" cy="357190"/>
        </a:xfrm>
        <a:prstGeom xmlns:a="http://schemas.openxmlformats.org/drawingml/2006/main" prst="straightConnector1">
          <a:avLst/>
        </a:prstGeom>
        <a:ln xmlns:a="http://schemas.openxmlformats.org/drawingml/2006/main" w="57150" cmpd="sng">
          <a:solidFill>
            <a:srgbClr val="FF0000"/>
          </a:solidFill>
          <a:headEnd w="lg" len="lg"/>
          <a:tailEnd type="arrow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0.23301</cdr:x>
      <cdr:y>0.08108</cdr:y>
    </cdr:from>
    <cdr:to>
      <cdr:x>0.23809</cdr:x>
      <cdr:y>0.16216</cdr:y>
    </cdr:to>
    <cdr:sp macro="" textlink="">
      <cdr:nvSpPr>
        <cdr:cNvPr id="11" name="Прямая со стрелкой 10"/>
        <cdr:cNvSpPr/>
      </cdr:nvSpPr>
      <cdr:spPr>
        <a:xfrm xmlns:a="http://schemas.openxmlformats.org/drawingml/2006/main">
          <a:off x="2097389" y="428615"/>
          <a:ext cx="45719" cy="42862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  <a:headEnd w="lg" len="lg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0.15873</cdr:x>
      <cdr:y>0.05405</cdr:y>
    </cdr:from>
    <cdr:to>
      <cdr:x>0.22222</cdr:x>
      <cdr:y>0.17567</cdr:y>
    </cdr:to>
    <cdr:sp macro="" textlink="">
      <cdr:nvSpPr>
        <cdr:cNvPr id="12" name="Прямая со стрелкой 11"/>
        <cdr:cNvSpPr/>
      </cdr:nvSpPr>
      <cdr:spPr>
        <a:xfrm xmlns:a="http://schemas.openxmlformats.org/drawingml/2006/main">
          <a:off x="1428729" y="285739"/>
          <a:ext cx="571504" cy="64294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  <a:headEnd w="lg" len="lg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0.0873</cdr:x>
      <cdr:y>0.13514</cdr:y>
    </cdr:from>
    <cdr:to>
      <cdr:x>0.18254</cdr:x>
      <cdr:y>0.21622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>
          <a:off x="785787" y="714380"/>
          <a:ext cx="857256" cy="42862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  <a:headEnd w="lg" len="lg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0.37096</cdr:x>
      <cdr:y>0.89042</cdr:y>
    </cdr:from>
    <cdr:to>
      <cdr:x>0.39516</cdr:x>
      <cdr:y>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3286116" y="4643493"/>
          <a:ext cx="214315" cy="57148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0.12903</cdr:x>
      <cdr:y>0.13699</cdr:y>
    </cdr:from>
    <cdr:to>
      <cdr:x>0.20161</cdr:x>
      <cdr:y>0.20549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1142976" y="714404"/>
          <a:ext cx="642936" cy="35722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0.6129</cdr:x>
      <cdr:y>0.68494</cdr:y>
    </cdr:from>
    <cdr:to>
      <cdr:x>0.73387</cdr:x>
      <cdr:y>0.72603</cdr:y>
    </cdr:to>
    <cdr:sp macro="" textlink="">
      <cdr:nvSpPr>
        <cdr:cNvPr id="11" name="Прямая со стрелкой 4"/>
        <cdr:cNvSpPr/>
      </cdr:nvSpPr>
      <cdr:spPr>
        <a:xfrm xmlns:a="http://schemas.openxmlformats.org/drawingml/2006/main" flipH="1">
          <a:off x="5429256" y="3571924"/>
          <a:ext cx="1071570" cy="21432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0.32258</cdr:x>
      <cdr:y>0.86302</cdr:y>
    </cdr:from>
    <cdr:to>
      <cdr:x>0.33871</cdr:x>
      <cdr:y>0.94521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 flipV="1">
          <a:off x="2857488" y="4500618"/>
          <a:ext cx="142875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 smtClean="0"/>
        </a:p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0.24193</cdr:x>
      <cdr:y>0.83562</cdr:y>
    </cdr:from>
    <cdr:to>
      <cdr:x>0.26612</cdr:x>
      <cdr:y>0.90411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 flipH="1" flipV="1">
          <a:off x="2143108" y="4357742"/>
          <a:ext cx="214283" cy="35717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33CC"/>
          </a:solidFill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0.44354</cdr:x>
      <cdr:y>0.86302</cdr:y>
    </cdr:from>
    <cdr:to>
      <cdr:x>0.53225</cdr:x>
      <cdr:y>0.94521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 flipV="1">
          <a:off x="3929058" y="4500618"/>
          <a:ext cx="785820" cy="4286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0.51613</cdr:x>
      <cdr:y>0.86302</cdr:y>
    </cdr:from>
    <cdr:to>
      <cdr:x>0.62903</cdr:x>
      <cdr:y>0.91781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4572000" y="4500618"/>
          <a:ext cx="1000103" cy="2857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0.1129</cdr:x>
      <cdr:y>0.75343</cdr:y>
    </cdr:from>
    <cdr:to>
      <cdr:x>0.20968</cdr:x>
      <cdr:y>0.76713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1000100" y="3929114"/>
          <a:ext cx="857299" cy="7143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7C80"/>
          </a:solidFill>
          <a:prstDash val="solid"/>
          <a:tailEnd type="arrow"/>
        </a:ln>
        <a:effectLst xmlns:a="http://schemas.openxmlformats.org/drawingml/2006/main">
          <a:outerShdw blurRad="63500" dist="25400" dir="14700000" algn="t" rotWithShape="0">
            <a:srgbClr val="000000">
              <a:alpha val="50000"/>
            </a:srgbClr>
          </a:outerShdw>
        </a:effectLst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0.34677</cdr:x>
      <cdr:y>0.06411</cdr:y>
    </cdr:from>
    <cdr:to>
      <cdr:x>0.41935</cdr:x>
      <cdr:y>0.11891</cdr:y>
    </cdr:to>
    <cdr:sp macro="" textlink="">
      <cdr:nvSpPr>
        <cdr:cNvPr id="2" name="Прямая со стрелкой 2"/>
        <cdr:cNvSpPr/>
      </cdr:nvSpPr>
      <cdr:spPr>
        <a:xfrm xmlns:a="http://schemas.openxmlformats.org/drawingml/2006/main">
          <a:off x="3071802" y="357214"/>
          <a:ext cx="642942" cy="3053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0.80645</cdr:x>
      <cdr:y>0.58975</cdr:y>
    </cdr:from>
    <cdr:to>
      <cdr:x>0.8871</cdr:x>
      <cdr:y>0.7436</cdr:y>
    </cdr:to>
    <cdr:sp macro="" textlink="">
      <cdr:nvSpPr>
        <cdr:cNvPr id="10" name="Прямая со стрелкой 3"/>
        <cdr:cNvSpPr/>
      </cdr:nvSpPr>
      <cdr:spPr>
        <a:xfrm xmlns:a="http://schemas.openxmlformats.org/drawingml/2006/main">
          <a:off x="7143768" y="3286172"/>
          <a:ext cx="714423" cy="85727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0.19354</cdr:x>
      <cdr:y>0.73077</cdr:y>
    </cdr:from>
    <cdr:to>
      <cdr:x>0.30645</cdr:x>
      <cdr:y>0.75641</cdr:y>
    </cdr:to>
    <cdr:sp macro="" textlink="">
      <cdr:nvSpPr>
        <cdr:cNvPr id="12" name="Прямая со стрелкой 5"/>
        <cdr:cNvSpPr/>
      </cdr:nvSpPr>
      <cdr:spPr>
        <a:xfrm xmlns:a="http://schemas.openxmlformats.org/drawingml/2006/main">
          <a:off x="1714480" y="4071990"/>
          <a:ext cx="1000131" cy="14287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0.38709</cdr:x>
      <cdr:y>0.61539</cdr:y>
    </cdr:from>
    <cdr:to>
      <cdr:x>0.58064</cdr:x>
      <cdr:y>0.70514</cdr:y>
    </cdr:to>
    <cdr:sp macro="" textlink="">
      <cdr:nvSpPr>
        <cdr:cNvPr id="13" name="Прямая со стрелкой 6"/>
        <cdr:cNvSpPr/>
      </cdr:nvSpPr>
      <cdr:spPr>
        <a:xfrm xmlns:a="http://schemas.openxmlformats.org/drawingml/2006/main">
          <a:off x="3428992" y="3429048"/>
          <a:ext cx="1714512" cy="50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600" dirty="0" smtClean="0"/>
            <a:t>Неналоговые доходы 25,35 %</a:t>
          </a:r>
        </a:p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0.74193</cdr:x>
      <cdr:y>0.11539</cdr:y>
    </cdr:from>
    <cdr:to>
      <cdr:x>0.80645</cdr:x>
      <cdr:y>0.19231</cdr:y>
    </cdr:to>
    <cdr:sp macro="" textlink="">
      <cdr:nvSpPr>
        <cdr:cNvPr id="14" name="Прямая со стрелкой 7"/>
        <cdr:cNvSpPr/>
      </cdr:nvSpPr>
      <cdr:spPr>
        <a:xfrm xmlns:a="http://schemas.openxmlformats.org/drawingml/2006/main" flipH="1">
          <a:off x="6572264" y="642966"/>
          <a:ext cx="571504" cy="4286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0.79838</cdr:x>
      <cdr:y>0.26924</cdr:y>
    </cdr:from>
    <cdr:to>
      <cdr:x>0.91129</cdr:x>
      <cdr:y>0.32052</cdr:y>
    </cdr:to>
    <cdr:sp macro="" textlink="">
      <cdr:nvSpPr>
        <cdr:cNvPr id="15" name="Прямая со стрелкой 8"/>
        <cdr:cNvSpPr/>
      </cdr:nvSpPr>
      <cdr:spPr>
        <a:xfrm xmlns:a="http://schemas.openxmlformats.org/drawingml/2006/main" flipH="1" flipV="1">
          <a:off x="7072330" y="1500222"/>
          <a:ext cx="1000132" cy="28575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0.80328</cdr:x>
      <cdr:y>0.0274</cdr:y>
    </cdr:from>
    <cdr:to>
      <cdr:x>0.9918</cdr:x>
      <cdr:y>0.09589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0924" y="142876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т</a:t>
          </a:r>
          <a:r>
            <a:rPr lang="ru-RU" sz="1600" b="1" dirty="0" smtClean="0"/>
            <a:t>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0.61475</cdr:x>
      <cdr:y>0.63014</cdr:y>
    </cdr:from>
    <cdr:to>
      <cdr:x>0.69508</cdr:x>
      <cdr:y>0.75068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357850" y="3286148"/>
          <a:ext cx="700086" cy="628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0.65574</cdr:x>
      <cdr:y>0.80822</cdr:y>
    </cdr:from>
    <cdr:to>
      <cdr:x>0.7377</cdr:x>
      <cdr:y>0.90137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715040" y="4214842"/>
          <a:ext cx="714380" cy="485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0.72951</cdr:x>
      <cdr:y>0.69863</cdr:y>
    </cdr:from>
    <cdr:to>
      <cdr:x>0.79508</cdr:x>
      <cdr:y>0.79452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357982" y="3643338"/>
          <a:ext cx="57150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0.68033</cdr:x>
      <cdr:y>0.80822</cdr:y>
    </cdr:from>
    <cdr:to>
      <cdr:x>0.7377</cdr:x>
      <cdr:y>0.89041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929354" y="4214842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85,0</a:t>
          </a:r>
        </a:p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0.67213</cdr:x>
      <cdr:y>0.72603</cdr:y>
    </cdr:from>
    <cdr:to>
      <cdr:x>0.7377</cdr:x>
      <cdr:y>0.84932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857916" y="3786214"/>
          <a:ext cx="57150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0.84375</cdr:x>
      <cdr:y>0</cdr:y>
    </cdr:from>
    <cdr:to>
      <cdr:x>1</cdr:x>
      <cdr:y>0.05405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58138" y="-142876"/>
          <a:ext cx="128588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0.78298</cdr:x>
      <cdr:y>0.00947</cdr:y>
    </cdr:from>
    <cdr:to>
      <cdr:x>1</cdr:x>
      <cdr:y>0.08839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3650" y="42850"/>
          <a:ext cx="178595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r"/>
          <a:r>
            <a:rPr lang="ru-RU" sz="1600" b="1" dirty="0" smtClean="0"/>
            <a:t>Тыс. рублей</a:t>
          </a:r>
          <a:endParaRPr lang="ru-RU" sz="16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0.86992</cdr:x>
      <cdr:y>0</cdr:y>
    </cdr:from>
    <cdr:to>
      <cdr:x>1</cdr:x>
      <cdr:y>0.05556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86742" y="-71438"/>
          <a:ext cx="114297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т</a:t>
          </a:r>
          <a:r>
            <a:rPr lang="ru-RU" sz="1400" b="1" dirty="0" smtClean="0"/>
            <a:t>ыс. рублей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54139-2994-4C45-8221-CD147C2DC806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28FC2-20C0-4CF7-8222-EB2246C49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234002-0EA2-44DF-A5AE-12F6C3D4BD1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28FC2-20C0-4CF7-8222-EB2246C49C8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0E2DB-C714-4CE5-9144-78A4A6326C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CEC2-0C97-46AE-B8AA-403F7682407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3FC7-2D1D-4ADB-BB2C-14D2C3B5C8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hyperlink" Target="http://base.garant.ru/71937200/" TargetMode="External"/><Relationship Id="rId7" Type="http://schemas.openxmlformats.org/officeDocument/2006/relationships/diagramColors" Target="../diagrams/colors2.xml"/><Relationship Id="rId12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5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microsoft.com/office/2007/relationships/diagramDrawing" Target="../diagrams/drawin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http://pechengamr.ru/_nw/23/30794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929198"/>
            <a:ext cx="7572428" cy="13239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на проект бюджета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МО «</a:t>
            </a:r>
            <a:r>
              <a:rPr lang="ru-RU" sz="2400" b="1" dirty="0" err="1" smtClean="0">
                <a:solidFill>
                  <a:schemeClr val="tx1"/>
                </a:solidFill>
              </a:rPr>
              <a:t>Сернурский</a:t>
            </a:r>
            <a:r>
              <a:rPr lang="ru-RU" sz="2400" b="1" dirty="0" smtClean="0">
                <a:solidFill>
                  <a:schemeClr val="tx1"/>
                </a:solidFill>
              </a:rPr>
              <a:t> муниципальный район»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на 2020 год и плановый период 2021 и 2022 годов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gerb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000131" cy="11307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2285992"/>
          <a:ext cx="8229600" cy="232982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28760"/>
                <a:gridCol w="2500330"/>
                <a:gridCol w="2243110"/>
                <a:gridCol w="2057400"/>
              </a:tblGrid>
              <a:tr h="12173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Консолидированный бюджет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Сернурского муниципального района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 поселений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32,7 %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21,6 %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37,1 %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40,0 %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19,5 %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44,8 %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49,2%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19,6 %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с двумя вырезанными соседними углами 3"/>
          <p:cNvSpPr/>
          <p:nvPr/>
        </p:nvSpPr>
        <p:spPr>
          <a:xfrm>
            <a:off x="214282" y="142852"/>
            <a:ext cx="8643998" cy="1505545"/>
          </a:xfrm>
          <a:prstGeom prst="snip2Same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Удельный вес налоговых и неналоговых доходов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общем объеме доходов бюджета муниципального образования 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</a:p>
          <a:p>
            <a:pPr algn="ctr"/>
            <a:r>
              <a:rPr lang="ru-RU" sz="21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в 2020-2022 годах</a:t>
            </a:r>
            <a:endParaRPr lang="ru-RU" sz="21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gradFill flip="none" rotWithShape="1">
            <a:gsLst>
              <a:gs pos="0">
                <a:srgbClr val="32EE7A">
                  <a:tint val="66000"/>
                  <a:satMod val="160000"/>
                </a:srgbClr>
              </a:gs>
              <a:gs pos="50000">
                <a:srgbClr val="32EE7A">
                  <a:tint val="44500"/>
                  <a:satMod val="160000"/>
                </a:srgbClr>
              </a:gs>
              <a:gs pos="100000">
                <a:srgbClr val="32EE7A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Below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ru-RU" sz="2300" b="1" dirty="0" smtClean="0"/>
              <a:t/>
            </a:r>
            <a:br>
              <a:rPr lang="ru-RU" sz="2300" b="1" dirty="0" smtClean="0"/>
            </a:br>
            <a:r>
              <a:rPr lang="ru-RU" sz="2100" b="1" i="1" dirty="0" smtClean="0"/>
              <a:t>Изменение доходной базы консолидированного бюджета муниципального образования «Сернурский муниципальный район»              в 2020 году в связи с изменением законодательства Российской Федерации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endParaRPr lang="ru-RU" sz="22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28662" y="1500174"/>
          <a:ext cx="7358114" cy="485778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43073"/>
                <a:gridCol w="2940868"/>
                <a:gridCol w="2774173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Доходные источники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smtClean="0"/>
                        <a:t>Изменения налогового и бюджетного законодательства Российской Федерации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Бюджет Сернурского муниципального</a:t>
                      </a:r>
                      <a:r>
                        <a:rPr lang="ru-RU" sz="1300" baseline="0" dirty="0" smtClean="0"/>
                        <a:t> района</a:t>
                      </a:r>
                      <a:endParaRPr lang="ru-RU" sz="1300" dirty="0"/>
                    </a:p>
                  </a:txBody>
                  <a:tcPr/>
                </a:tc>
              </a:tr>
              <a:tr h="448775"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Налоговые и неналоговые доходы без целевых средств дорожных фондов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05"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Дополнительные поступления                          -1846,0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84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 на окружающую среду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норматива зачисления в бюджеты муниципальных районов платы за негативное воздействие на окружающую среду с 55% до 60 %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"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Выпадающие доходы                                   -1902,0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порядка зачисления штрафов в бюджетную систему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-1902,0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321">
                <a:tc gridSpan="3"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Целевые средства дорожных фондов                                    -66,0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538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Акцизы на нефтепродукты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Выпадающие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-66,0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4488"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/>
                        <a:t>Изменение норматива зачисления в бюджет  субъектов с 58,1 % и 0,4022 % на 66,6 %, и 0,3856 % и ставок акцизов на нефтепродукты на 4%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-66,0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16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-1912,0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643998" cy="502954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2020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2021год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2022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905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145221,7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151996,9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159249,6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104,8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7153,9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7004,0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97,9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7399,0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105,6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5300,0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1645,0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860,0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1416,0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164,7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1473,0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104,0</a:t>
                      </a:r>
                      <a:endParaRPr lang="ru-RU" sz="13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8480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</a:t>
                      </a:r>
                      <a:r>
                        <a:rPr lang="ru-RU" sz="1200" baseline="0" dirty="0" smtClean="0"/>
                        <a:t>  на имущество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1894,0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2088,0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110,2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2193,0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105,0</a:t>
                      </a:r>
                      <a:endParaRPr lang="ru-RU" sz="1300" dirty="0"/>
                    </a:p>
                  </a:txBody>
                  <a:tcPr/>
                </a:tc>
              </a:tr>
              <a:tr h="2819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Земельный</a:t>
                      </a:r>
                      <a:r>
                        <a:rPr lang="ru-RU" sz="1200" baseline="0" dirty="0" smtClean="0"/>
                        <a:t>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5406,0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5676,0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5960,0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105,0</a:t>
                      </a:r>
                      <a:endParaRPr lang="ru-RU" sz="13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1564,0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1564,0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1564,0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7849,0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10198,0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129,9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10605,0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677,4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677,4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677,4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400,0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1233,0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308,2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1282,0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103,9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104,8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консолидированного   бюджета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2020 год и на плановый период 2021 и 2022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консолидированного 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бюджета муниципального образования «Сернурский муниципальный район» в 2020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26"/>
          <a:ext cx="885831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643998" cy="437898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00462"/>
                <a:gridCol w="1114404"/>
                <a:gridCol w="1000132"/>
                <a:gridCol w="1000132"/>
                <a:gridCol w="1000132"/>
                <a:gridCol w="10287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2020год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2021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2022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190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133240,7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139455,9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ru-RU" sz="1300" dirty="0" smtClean="0"/>
                        <a:t>146111,6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104,8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 на территории  Российской Федерации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7153,9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7004,0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97,9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7399,0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105,6</a:t>
                      </a:r>
                      <a:endParaRPr lang="ru-RU" sz="1300" dirty="0"/>
                    </a:p>
                  </a:txBody>
                  <a:tcPr/>
                </a:tc>
              </a:tr>
              <a:tr h="3054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налог на вмененный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5300,0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1645,0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/>
                    </a:p>
                  </a:txBody>
                  <a:tcPr/>
                </a:tc>
              </a:tr>
              <a:tr h="33749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Единый сельскохозяйственный налог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602,0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991,2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164,7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1031,1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104,0</a:t>
                      </a:r>
                      <a:endParaRPr lang="ru-RU" sz="1300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Патентная</a:t>
                      </a:r>
                      <a:r>
                        <a:rPr lang="ru-RU" sz="1200" baseline="0" dirty="0" smtClean="0"/>
                        <a:t> система налогообложения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85,0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27813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1534,0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1534,0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1534,0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029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1554,0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3018,4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194,2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2049,0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67,9</a:t>
                      </a:r>
                      <a:endParaRPr lang="ru-RU" sz="1300" dirty="0"/>
                    </a:p>
                  </a:txBody>
                  <a:tcPr/>
                </a:tc>
              </a:tr>
              <a:tr h="4495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Плата</a:t>
                      </a:r>
                      <a:r>
                        <a:rPr lang="ru-RU" sz="1200" baseline="0" dirty="0" smtClean="0"/>
                        <a:t> за негативное воздействие на окружающую среду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677,4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677,4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677,4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100,0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350,0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700,0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364,0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104,0</a:t>
                      </a:r>
                      <a:endParaRPr lang="ru-RU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20,0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21,0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105,0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22,0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smtClean="0"/>
                        <a:t>104,8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3"/>
            <a:ext cx="8643998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бюджета  Сернурского муниципального района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на 2020 год и на плановый период 2021 и 2022 годов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1626147"/>
          <a:ext cx="8786874" cy="350662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58321"/>
                <a:gridCol w="1085149"/>
                <a:gridCol w="1064338"/>
                <a:gridCol w="935926"/>
                <a:gridCol w="1097400"/>
                <a:gridCol w="1045740"/>
              </a:tblGrid>
              <a:tr h="62319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Налоги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2020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2021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2022 год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Темп роста, %</a:t>
                      </a:r>
                      <a:endParaRPr lang="ru-RU" sz="17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11981,0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12541,0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13138,0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104,8</a:t>
                      </a:r>
                      <a:endParaRPr lang="ru-RU" sz="1400" dirty="0"/>
                    </a:p>
                  </a:txBody>
                  <a:tcPr/>
                </a:tc>
              </a:tr>
              <a:tr h="345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 на имущество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1894,0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2088,0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110,3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2193,0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</a:t>
                      </a:r>
                      <a:r>
                        <a:rPr lang="ru-RU" sz="1600" baseline="0" dirty="0" smtClean="0"/>
                        <a:t> налог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5406,0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5960,0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105,0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427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6295,0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8228,0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8556,0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103,9</a:t>
                      </a:r>
                      <a:endParaRPr lang="ru-RU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Доходы от продажи материальных и нематериальных активов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918,0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142852"/>
            <a:ext cx="8858312" cy="877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Прогноз  налоговых и неналоговых доходов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 бюджетов поселений  муниципального образования </a:t>
            </a:r>
          </a:p>
          <a:p>
            <a:pPr algn="ctr"/>
            <a:r>
              <a:rPr lang="ru-RU" sz="17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</a:rPr>
              <a:t>«Сернурский муниципальный район» на 2020-2022 годах</a:t>
            </a:r>
            <a:endParaRPr lang="ru-RU" sz="17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tx2"/>
                </a:solidFill>
              </a:rPr>
              <a:t>Структура налоговых и неналоговых доходов бюджетов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поселений муниципального образования</a:t>
            </a:r>
            <a:br>
              <a:rPr lang="ru-RU" sz="2200" b="1" i="1" dirty="0" smtClean="0">
                <a:solidFill>
                  <a:schemeClr val="tx2"/>
                </a:solidFill>
              </a:rPr>
            </a:br>
            <a:r>
              <a:rPr lang="ru-RU" sz="2200" b="1" i="1" dirty="0" smtClean="0">
                <a:solidFill>
                  <a:schemeClr val="tx2"/>
                </a:solidFill>
              </a:rPr>
              <a:t> «Сернурский муниципальный район» в 2020 году</a:t>
            </a: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36"/>
          <a:ext cx="885831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налоговых доходов бюджета Сернурского муниципального района на 2020 год и на плановый период 2021 и 2022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неналоговых доходов бюджета Сернурского муниципального района на 2020 год и на плановый период 2021 и 2022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35729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налогов на совокупный доход в бюджет Сернурского муниципального района на 2020 год и на плановый период 2021 и 2022 годов</a:t>
            </a:r>
            <a:endParaRPr lang="ru-RU" sz="2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714375" y="142875"/>
            <a:ext cx="8072438" cy="928671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На </a:t>
            </a: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чем основывается проект </a:t>
            </a:r>
            <a:r>
              <a:rPr 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бюджета муниципального района?</a:t>
            </a: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395536" y="980728"/>
          <a:ext cx="8215370" cy="4162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094" name="Прямоугольник 10"/>
          <p:cNvSpPr>
            <a:spLocks noChangeArrowheads="1"/>
          </p:cNvSpPr>
          <p:nvPr/>
        </p:nvSpPr>
        <p:spPr bwMode="auto">
          <a:xfrm>
            <a:off x="323850" y="1125538"/>
            <a:ext cx="857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>Составление проекта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" pitchFamily="18" charset="0"/>
              </a:rPr>
              <a:t>бюджета</a:t>
            </a:r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/>
            </a:r>
            <a:b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</a:br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> </a:t>
            </a:r>
            <a:r>
              <a:rPr lang="ru-RU" altLang="ru-RU" sz="2000" b="1" dirty="0" smtClean="0">
                <a:solidFill>
                  <a:srgbClr val="7030A0"/>
                </a:solidFill>
                <a:latin typeface="Century" pitchFamily="18" charset="0"/>
              </a:rPr>
              <a:t>муниципального района основывается </a:t>
            </a:r>
            <a:r>
              <a:rPr lang="ru-RU" altLang="ru-RU" sz="2000" b="1" dirty="0">
                <a:solidFill>
                  <a:srgbClr val="7030A0"/>
                </a:solidFill>
                <a:latin typeface="Century" pitchFamily="18" charset="0"/>
              </a:rPr>
              <a:t>на:</a:t>
            </a:r>
            <a:endParaRPr lang="ru-RU" altLang="ru-RU" sz="2000" dirty="0">
              <a:solidFill>
                <a:srgbClr val="7030A0"/>
              </a:solidFill>
              <a:latin typeface="Century" pitchFamily="18" charset="0"/>
            </a:endParaRPr>
          </a:p>
        </p:txBody>
      </p:sp>
      <p:sp>
        <p:nvSpPr>
          <p:cNvPr id="89095" name="Прямоугольник 11"/>
          <p:cNvSpPr>
            <a:spLocks noChangeArrowheads="1"/>
          </p:cNvSpPr>
          <p:nvPr/>
        </p:nvSpPr>
        <p:spPr bwMode="auto">
          <a:xfrm>
            <a:off x="571472" y="5072074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C00000"/>
                </a:solidFill>
                <a:latin typeface="Century" pitchFamily="18" charset="0"/>
              </a:rPr>
              <a:t>Проект </a:t>
            </a:r>
            <a:r>
              <a:rPr lang="ru-RU" altLang="ru-RU" dirty="0" smtClean="0">
                <a:solidFill>
                  <a:srgbClr val="C00000"/>
                </a:solidFill>
                <a:latin typeface="Century" pitchFamily="18" charset="0"/>
              </a:rPr>
              <a:t>бюджета муниципального района составляется </a:t>
            </a:r>
            <a:r>
              <a:rPr lang="ru-RU" altLang="ru-RU" dirty="0">
                <a:solidFill>
                  <a:srgbClr val="C00000"/>
                </a:solidFill>
                <a:latin typeface="Century" pitchFamily="18" charset="0"/>
              </a:rPr>
              <a:t>и утверждается сроком </a:t>
            </a:r>
            <a:r>
              <a:rPr lang="ru-RU" altLang="ru-RU" b="1" dirty="0" smtClean="0">
                <a:solidFill>
                  <a:srgbClr val="C00000"/>
                </a:solidFill>
                <a:latin typeface="Century" pitchFamily="18" charset="0"/>
              </a:rPr>
              <a:t>на </a:t>
            </a:r>
            <a:r>
              <a:rPr lang="ru-RU" altLang="ru-RU" b="1" dirty="0">
                <a:solidFill>
                  <a:srgbClr val="C00000"/>
                </a:solidFill>
                <a:latin typeface="Century" pitchFamily="18" charset="0"/>
              </a:rPr>
              <a:t>три года </a:t>
            </a:r>
            <a:r>
              <a:rPr lang="ru-RU" altLang="ru-RU" dirty="0">
                <a:solidFill>
                  <a:srgbClr val="C00000"/>
                </a:solidFill>
                <a:latin typeface="Century" pitchFamily="18" charset="0"/>
              </a:rPr>
              <a:t>— очередной финансовый год и плановый период. </a:t>
            </a:r>
          </a:p>
        </p:txBody>
      </p:sp>
      <p:pic>
        <p:nvPicPr>
          <p:cNvPr id="11" name="Рисунок 10" descr="gerb_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3" y="142852"/>
            <a:ext cx="714380" cy="807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2000" i="1" dirty="0" smtClean="0"/>
              <a:t>Прогноз акцизов по подакцизным товарам (продукции) производимым на территории Российской Федерации в бюджет Сернурского муниципального района на 2020 год и на плановый период 2021 и 2022 годов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64" y="1428736"/>
          <a:ext cx="8715436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2400" i="1" dirty="0" smtClean="0"/>
              <a:t>Прогноз доходов от использования муниципального имущества  в бюджет Сернурского муниципального района на 2020 год и на плановый период 2021 и 2022 годов</a:t>
            </a:r>
            <a:endParaRPr lang="ru-RU" sz="24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120334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sz="1400" i="1" dirty="0" smtClean="0"/>
              <a:t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 бюджет Сернурского муниципального района на 2020 год и на плановый период 2021 и 2022 годов</a:t>
            </a:r>
            <a:endParaRPr lang="ru-RU" sz="14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26" y="1530000"/>
          <a:ext cx="8786874" cy="53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48"/>
          </a:xfr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Прогноз доходов бюджетов поселений муниципального образования </a:t>
            </a:r>
            <a:r>
              <a:rPr lang="ru-RU" sz="2000" dirty="0" smtClean="0"/>
              <a:t> </a:t>
            </a:r>
            <a:r>
              <a:rPr lang="ru-RU" sz="2000" b="1" dirty="0" smtClean="0"/>
              <a:t>«Сернурский муниципальный район»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от налогов, сборов и платежей  на 2020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b="1" i="1" dirty="0">
              <a:solidFill>
                <a:schemeClr val="tx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4" y="1643050"/>
          <a:ext cx="8643996" cy="464028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43138"/>
                <a:gridCol w="1143008"/>
                <a:gridCol w="1115283"/>
                <a:gridCol w="1077675"/>
                <a:gridCol w="1054964"/>
                <a:gridCol w="1054964"/>
                <a:gridCol w="1054964"/>
              </a:tblGrid>
              <a:tr h="62072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сельскохо-зяйственный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Государст-венная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пошлина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исполь-зования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имущества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ГП </a:t>
                      </a:r>
                      <a:r>
                        <a:rPr lang="ru-RU" sz="1600" dirty="0" err="1" smtClean="0"/>
                        <a:t>Сернурское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9702,0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1423,0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3286,0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416,0</a:t>
                      </a:r>
                      <a:endParaRPr lang="ru-RU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Верхнекугенерское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283,0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733,0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Дубниковское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604,0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468,0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Зашижемское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314,0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/>
                </a:tc>
              </a:tr>
              <a:tr h="39340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Казанское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77,0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1529,0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Кукнурское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166,0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189,0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455,0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216,0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Марисолинское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462,0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1907,0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Сердежское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450,0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СП </a:t>
                      </a:r>
                      <a:r>
                        <a:rPr lang="ru-RU" sz="1600" dirty="0" err="1" smtClean="0"/>
                        <a:t>Чендемеровское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255,0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526,0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11981,0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1894,0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5406,0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6295,0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14282" y="142852"/>
            <a:ext cx="8715436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8"/>
              </a:avLst>
            </a:prstTxWarp>
          </a:bodyPr>
          <a:lstStyle/>
          <a:p>
            <a:pPr algn="ctr" rtl="0"/>
            <a:endParaRPr lang="ru-RU" sz="3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121442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тыс. рублей</a:t>
            </a:r>
            <a:endParaRPr lang="ru-RU" dirty="0"/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Прогноз доходов бюджета муниципального образования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«Городское поселение Сернур»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от налогов, сборов и платежей  на 2020 год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3208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доходы физических лиц по бюджетам сельских поселений на 2020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42910" cy="72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единого сельскохозяйственного налога по бюджетам сельских поселений </a:t>
            </a:r>
            <a:br>
              <a:rPr lang="ru-RU" sz="3000" i="1" dirty="0" smtClean="0"/>
            </a:br>
            <a:r>
              <a:rPr lang="ru-RU" sz="3000" i="1" dirty="0" smtClean="0"/>
              <a:t>на 2020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8786874" cy="4686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520" y="157161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налога на имущество физических лиц по бюджетам сельских поселений на 2020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858312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земельного налога по бюджетам сельских поселений на 2020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714488"/>
          <a:ext cx="871543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758505" cy="8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Прогноз доходов от использования муниципального имущества по бюджетам сельских поселений на 2020 год</a:t>
            </a:r>
            <a:endParaRPr lang="ru-RU" sz="3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928778"/>
          <a:ext cx="871546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29488" y="135729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821716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2020 - 2022 годы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428750"/>
            <a:ext cx="7858125" cy="51435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85000" lnSpcReduction="10000"/>
          </a:bodyPr>
          <a:lstStyle/>
          <a:p>
            <a:pPr indent="452438" eaLnBrk="1" fontAlgn="auto" hangingPunct="1">
              <a:spcAft>
                <a:spcPts val="0"/>
              </a:spcAft>
              <a:buSzPct val="105000"/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Основные направления бюджетной политики: </a:t>
            </a:r>
          </a:p>
          <a:p>
            <a:pPr marL="360000" algn="just"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 муниципального образования «Сернурский муниципальный район»;</a:t>
            </a:r>
          </a:p>
          <a:p>
            <a:pPr marL="360000" algn="just"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мероприятий, направленных на достижение национальных целей развития Российской Федерации на период до 2024 года в соответствии с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Указом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Президента Российской Федерации от 7 мая 2018 г. № 204 «О национальных целях и стратегических задачах развития Российской Федерации на период до 2024 года»;</a:t>
            </a: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 результативности имеющихся инструментов программно-целевого управления и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бюджетирования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предоставления муниципальных услуг; </a:t>
            </a: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сфере;</a:t>
            </a: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исполнения органами местного самоуправления закрепленных за ними полномочий, в том числе путем совершенствования принципов распределения и перераспределения межбюджетных трансфертов;</a:t>
            </a: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прозрачности, открытости и доступа для граждан  к информации о бюджетном процессе, в том числе в рамках создаваемой на федеральном уровне государственной интегрированной информационной системы управления общественными финансами «Электронный бюджет». </a:t>
            </a: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None/>
              <a:defRPr/>
            </a:pP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-857288" y="1643050"/>
          <a:ext cx="2857520" cy="7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8728" y="428604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i="1" dirty="0" smtClean="0"/>
              <a:t>Прогноз безвозмездных поступлений </a:t>
            </a:r>
            <a:br>
              <a:rPr lang="ru-RU" sz="2000" i="1" dirty="0" smtClean="0"/>
            </a:br>
            <a:r>
              <a:rPr lang="ru-RU" sz="2000" i="1" dirty="0" smtClean="0"/>
              <a:t>из республиканского бюджета Республики Марий Эл </a:t>
            </a:r>
            <a:br>
              <a:rPr lang="ru-RU" sz="2000" i="1" dirty="0" smtClean="0"/>
            </a:br>
            <a:r>
              <a:rPr lang="ru-RU" sz="2000" i="1" dirty="0" smtClean="0"/>
              <a:t>бюджету  Сернурского муниципального района на 2020</a:t>
            </a:r>
            <a:r>
              <a:rPr lang="en-US" sz="2000" i="1" dirty="0" smtClean="0"/>
              <a:t>-</a:t>
            </a:r>
            <a:r>
              <a:rPr lang="ru-RU" sz="2000" i="1" dirty="0" smtClean="0"/>
              <a:t>2022 годы</a:t>
            </a:r>
            <a:endParaRPr lang="ru-RU" sz="2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214422"/>
          <a:ext cx="9001156" cy="5786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85818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000" i="1" dirty="0" smtClean="0"/>
              <a:t>Межбюджетные трансферты</a:t>
            </a:r>
            <a:br>
              <a:rPr lang="ru-RU" sz="3000" i="1" dirty="0" smtClean="0"/>
            </a:br>
            <a:r>
              <a:rPr lang="ru-RU" sz="3000" i="1" dirty="0" smtClean="0"/>
              <a:t> бюджетам поселений  на 2020-2022 годы</a:t>
            </a:r>
            <a:endParaRPr lang="ru-RU" sz="3000" i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071546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5072066" y="2000240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4286256"/>
            <a:ext cx="214299" cy="35719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28596" y="142874"/>
            <a:ext cx="8001029" cy="114298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glow" dir="t"/>
          </a:scene3d>
          <a:sp3d contourW="12700" prstMaterial="flat">
            <a:bevelT prst="relaxedInset"/>
            <a:bevelB w="152400" h="50800" prst="softRound"/>
            <a:contourClr>
              <a:schemeClr val="accent5">
                <a:lumMod val="75000"/>
              </a:schemeClr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600" i="1" dirty="0" smtClean="0"/>
              <a:t>Распределение межбюджетных трансфертов бюджетам поселений</a:t>
            </a:r>
            <a:br>
              <a:rPr lang="ru-RU" sz="2600" i="1" dirty="0" smtClean="0"/>
            </a:br>
            <a:r>
              <a:rPr lang="ru-RU" sz="2600" i="1" dirty="0" smtClean="0"/>
              <a:t> на 2020-2022 годы</a:t>
            </a:r>
            <a:endParaRPr lang="ru-RU" sz="2600" i="1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357158" y="1357298"/>
          <a:ext cx="8358246" cy="479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7999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0" y="1785926"/>
          <a:ext cx="892971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0100" y="6357958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Всего- 3485,2   Всего- 2824,2 Всего – 2824,2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1802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ДОТАЦИИ, тыс. рублей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7953192" cy="434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43174" y="714356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СУБВЕНЦИИ, тыс. рублей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535782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Всего- 1238,3      Всего- 1260,3      Всего – 1336,6</a:t>
            </a:r>
            <a:endParaRPr lang="ru-RU" dirty="0"/>
          </a:p>
        </p:txBody>
      </p:sp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612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75"/>
            <a:ext cx="9144000" cy="6143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дефицита бюджета.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Формирование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pPr lvl="1" algn="just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разделам;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ведомствам;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муниципальным программам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3857625"/>
            <a:ext cx="8858250" cy="35718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бюджетов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5" y="4429125"/>
            <a:ext cx="1000125" cy="9286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01 «Общегосударственные вопросы»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72438" y="4429125"/>
            <a:ext cx="928687" cy="928688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07 «Образование»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5875" y="4429125"/>
            <a:ext cx="1000125" cy="9286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02 «Национальная оборона»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" y="5429250"/>
            <a:ext cx="1285875" cy="78581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08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«Культура , кинематография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28875" y="4429125"/>
            <a:ext cx="1214438" cy="9286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03 «Национальная безопасность и правоохранительная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188" y="5429250"/>
            <a:ext cx="1071562" cy="7858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09 «Здравоохранение»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13" y="4429125"/>
            <a:ext cx="1000125" cy="9286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04 «Национальная экономика»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86563" y="4429125"/>
            <a:ext cx="1071562" cy="9286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06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1"/>
                </a:solidFill>
              </a:rPr>
              <a:t> «Охрана окружающей среды»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8" y="5429250"/>
            <a:ext cx="1214437" cy="7858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 «Социальная политика»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00688" y="4429125"/>
            <a:ext cx="1071562" cy="9286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/>
                </a:solidFill>
              </a:rPr>
              <a:t>05 «</a:t>
            </a:r>
            <a:r>
              <a:rPr lang="ru-RU" sz="1000" dirty="0">
                <a:solidFill>
                  <a:schemeClr val="tx1"/>
                </a:solidFill>
              </a:rPr>
              <a:t>Жилищно-коммунальное</a:t>
            </a:r>
            <a:r>
              <a:rPr lang="ru-RU" sz="1050" dirty="0">
                <a:solidFill>
                  <a:schemeClr val="tx1"/>
                </a:solidFill>
              </a:rPr>
              <a:t> хозяйство»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63" y="5429250"/>
            <a:ext cx="1143000" cy="7858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11 «Физическая культура»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0" y="5429250"/>
            <a:ext cx="1143000" cy="7858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12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 «Средства массовой информации»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57938" y="5429250"/>
            <a:ext cx="1357312" cy="1214438"/>
          </a:xfrm>
          <a:prstGeom prst="roundRect">
            <a:avLst/>
          </a:prstGeom>
          <a:solidFill>
            <a:srgbClr val="ED1F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bg1"/>
                </a:solidFill>
              </a:rPr>
              <a:t>13 «Обслуживание государственного и муниципального долга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86688" y="5429250"/>
            <a:ext cx="1214437" cy="121443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</a:rPr>
              <a:t>14 «межбюджетные трансферты общего характера»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8108951" y="43211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180263" y="43211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751513" y="43211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534987" y="432276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679576" y="4321175"/>
            <a:ext cx="21431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894013" y="4321175"/>
            <a:ext cx="2143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608512" y="4322763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08013" y="4821238"/>
            <a:ext cx="1214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1751013" y="4821238"/>
            <a:ext cx="121443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108325" y="4821238"/>
            <a:ext cx="1214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535363" y="4822825"/>
            <a:ext cx="121443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679950" y="4821238"/>
            <a:ext cx="12144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323932" y="4822031"/>
            <a:ext cx="12128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6038057" y="4822031"/>
            <a:ext cx="12128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gerb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53"/>
            <a:ext cx="642941" cy="726892"/>
          </a:xfrm>
          <a:prstGeom prst="rect">
            <a:avLst/>
          </a:prstGeom>
        </p:spPr>
      </p:pic>
      <p:pic>
        <p:nvPicPr>
          <p:cNvPr id="35" name="Рисунок 34" descr="gerb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42852"/>
            <a:ext cx="642941" cy="726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alt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Структура расходов консолидированного бюджета</a:t>
            </a:r>
            <a:br>
              <a:rPr lang="ru-RU" alt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</a:br>
            <a:r>
              <a:rPr lang="ru-RU" altLang="ru-RU" sz="1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Сернурского</a:t>
            </a:r>
            <a:r>
              <a:rPr lang="ru-RU" altLang="ru-RU" sz="1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муниципального района на 2020 год, млн. рублей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gerb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642941" cy="72689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1"/>
          <p:cNvGraphicFramePr>
            <a:graphicFrameLocks/>
          </p:cNvGraphicFramePr>
          <p:nvPr/>
        </p:nvGraphicFramePr>
        <p:xfrm>
          <a:off x="285720" y="785794"/>
          <a:ext cx="8585230" cy="586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0"/>
            <a:ext cx="8532812" cy="765175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r>
              <a:rPr lang="ru-RU" alt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Структура расходов </a:t>
            </a:r>
            <a:r>
              <a:rPr lang="ru-RU" alt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бюджета</a:t>
            </a:r>
            <a:r>
              <a:rPr lang="en-US" alt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</a:t>
            </a:r>
            <a:endParaRPr lang="ru-RU" altLang="ru-RU" sz="2000" b="1" dirty="0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МО «</a:t>
            </a:r>
            <a:r>
              <a:rPr lang="ru-RU" altLang="ru-RU" sz="20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Сернурский</a:t>
            </a:r>
            <a:r>
              <a:rPr lang="ru-RU" alt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 муниципальный район» на 2020 </a:t>
            </a:r>
            <a:r>
              <a:rPr lang="ru-RU" altLang="ru-RU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</a:rPr>
              <a:t>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46" y="3071810"/>
            <a:ext cx="4608512" cy="69246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495,8 </a:t>
            </a:r>
            <a:r>
              <a:rPr lang="ru-RU" sz="2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itchFamily="18" charset="0"/>
                <a:cs typeface="Times New Roman" pitchFamily="18" charset="0"/>
              </a:rPr>
              <a:t>млн. рублей</a:t>
            </a:r>
            <a:endParaRPr lang="ru-RU" sz="24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gerb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642941" cy="7268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adyseva\Pictures\фоны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t="12883" b="68173"/>
          <a:stretch/>
        </p:blipFill>
        <p:spPr bwMode="auto">
          <a:xfrm>
            <a:off x="-4242" y="0"/>
            <a:ext cx="9148242" cy="76470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/>
          </a:extLst>
        </p:spPr>
      </p:pic>
      <p:pic>
        <p:nvPicPr>
          <p:cNvPr id="17411" name="Picture 5" descr="C:\Users\Kadyseva\Pictures\фоны\metallic-pattern-lines-powerpoint-backgrou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971" y="151518"/>
            <a:ext cx="8352928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Расходы районного бюджета по разделам бюджетной классификации расходов бюджетов</a:t>
            </a:r>
            <a:endParaRPr lang="ru-RU" sz="16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978275" y="4899025"/>
            <a:ext cx="395288" cy="3952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285875" y="4714875"/>
            <a:ext cx="500063" cy="571500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173538" y="5708650"/>
            <a:ext cx="396875" cy="3952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714875"/>
            <a:ext cx="16430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 descr="C:\Users\Kadyseva\Pictures\фото\a2fcab52152c4f1048497f0d1a8abd5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2238" y="4829175"/>
            <a:ext cx="250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Box 36"/>
          <p:cNvSpPr txBox="1">
            <a:spLocks noChangeArrowheads="1"/>
          </p:cNvSpPr>
          <p:nvPr/>
        </p:nvSpPr>
        <p:spPr bwMode="auto">
          <a:xfrm>
            <a:off x="195263" y="714356"/>
            <a:ext cx="89487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i="1" dirty="0">
                <a:solidFill>
                  <a:srgbClr val="0070C0"/>
                </a:solidFill>
                <a:latin typeface="Calibri" pitchFamily="34" charset="0"/>
              </a:rPr>
              <a:t>В соответствии с проектом решения </a:t>
            </a:r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Собрания депутатов </a:t>
            </a:r>
            <a:r>
              <a:rPr lang="ru-RU" sz="1100" b="1" i="1" dirty="0" err="1" smtClean="0">
                <a:solidFill>
                  <a:srgbClr val="0070C0"/>
                </a:solidFill>
                <a:latin typeface="Calibri" pitchFamily="34" charset="0"/>
              </a:rPr>
              <a:t>Сернурского</a:t>
            </a:r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 муниципального района</a:t>
            </a:r>
            <a:endParaRPr lang="ru-RU" sz="1100" b="1" i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«О бюджете муниципального образования «</a:t>
            </a:r>
            <a:r>
              <a:rPr lang="ru-RU" sz="1100" b="1" i="1" dirty="0" err="1" smtClean="0">
                <a:solidFill>
                  <a:srgbClr val="0070C0"/>
                </a:solidFill>
                <a:latin typeface="Calibri" pitchFamily="34" charset="0"/>
              </a:rPr>
              <a:t>Сернурский</a:t>
            </a:r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 муниципальный район» на 2020 год и на плановый период 2021 и 2022 годов»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50825" y="1268413"/>
          <a:ext cx="8425633" cy="5504698"/>
        </p:xfrm>
        <a:graphic>
          <a:graphicData uri="http://schemas.openxmlformats.org/drawingml/2006/table">
            <a:tbl>
              <a:tblPr/>
              <a:tblGrid>
                <a:gridCol w="3313063"/>
                <a:gridCol w="1008112"/>
                <a:gridCol w="1152128"/>
                <a:gridCol w="936104"/>
                <a:gridCol w="936104"/>
                <a:gridCol w="1080122"/>
              </a:tblGrid>
              <a:tr h="672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РАЗДЕЛА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2018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2019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2020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2021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2022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8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36026,4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32012,3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33065,5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38062,5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43142,7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 ОБОРОНА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1140,4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1305,0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1238,3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1260,3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1336,6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4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2906,0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3510,2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3097,4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3191,4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3228,4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28381,7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56580,6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52717,4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7179,6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9687,0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49202,8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65038,0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29312,0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24660,0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23490,0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8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261052,6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256036,5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299047,9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254035,1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249732,9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5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 КИНЕМАТОГРАФИЯ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49071,9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46392,8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43667,3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39808,5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44860,1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28551,8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35844,5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27359,9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20906,8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20419,9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 И СПОРТ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1042,5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949,9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5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950,0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1862,0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1872,0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1872,0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1872,0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0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dirty="0"/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21821,7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6452,8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3485,2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2824,2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3209,2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480151,7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436435,4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495791,0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394728,5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402006,9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8" descr="gerb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571471" cy="6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adyseva\Pictures\фоны\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 t="12883" b="68173"/>
          <a:stretch/>
        </p:blipFill>
        <p:spPr bwMode="auto">
          <a:xfrm>
            <a:off x="-4242" y="0"/>
            <a:ext cx="9148242" cy="76470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/>
          </a:extLst>
        </p:spPr>
      </p:pic>
      <p:pic>
        <p:nvPicPr>
          <p:cNvPr id="18435" name="Picture 5" descr="C:\Users\Kadyseva\Pictures\фоны\metallic-pattern-lines-powerpoint-backgrou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9144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28971" y="151518"/>
            <a:ext cx="8352928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Расходы районного бюджета по ведомственной структуре расходов бюджетов</a:t>
            </a:r>
            <a:endParaRPr lang="ru-RU" sz="160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sp>
        <p:nvSpPr>
          <p:cNvPr id="18437" name="TextBox 36"/>
          <p:cNvSpPr txBox="1">
            <a:spLocks noChangeArrowheads="1"/>
          </p:cNvSpPr>
          <p:nvPr/>
        </p:nvSpPr>
        <p:spPr bwMode="auto">
          <a:xfrm>
            <a:off x="87313" y="765175"/>
            <a:ext cx="89487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В соответствии с проектом решения Собрания депутатов </a:t>
            </a:r>
            <a:r>
              <a:rPr lang="ru-RU" sz="1100" b="1" i="1" dirty="0" err="1" smtClean="0">
                <a:solidFill>
                  <a:srgbClr val="0070C0"/>
                </a:solidFill>
                <a:latin typeface="Calibri" pitchFamily="34" charset="0"/>
              </a:rPr>
              <a:t>Сернурского</a:t>
            </a:r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 муниципального района</a:t>
            </a:r>
          </a:p>
          <a:p>
            <a:pPr algn="ctr"/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«О бюджете муниципального образования «</a:t>
            </a:r>
            <a:r>
              <a:rPr lang="ru-RU" sz="1100" b="1" i="1" dirty="0" err="1" smtClean="0">
                <a:solidFill>
                  <a:srgbClr val="0070C0"/>
                </a:solidFill>
                <a:latin typeface="Calibri" pitchFamily="34" charset="0"/>
              </a:rPr>
              <a:t>Сернурский</a:t>
            </a:r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 муниципальный район» на 2020 год и на плановый период 2021 и 2022 годов»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85720" y="1285860"/>
          <a:ext cx="8569648" cy="6028904"/>
        </p:xfrm>
        <a:graphic>
          <a:graphicData uri="http://schemas.openxmlformats.org/drawingml/2006/table">
            <a:tbl>
              <a:tblPr/>
              <a:tblGrid>
                <a:gridCol w="3673103"/>
                <a:gridCol w="1080120"/>
                <a:gridCol w="864096"/>
                <a:gridCol w="864096"/>
                <a:gridCol w="1008112"/>
                <a:gridCol w="1080121"/>
              </a:tblGrid>
              <a:tr h="750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главного  распорядителя  бюджетных средств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2018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9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F622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F622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A452A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315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40315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6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Муниципальное учреждение «Отдел по  управлению муниципальным  имуществом и земельными ресурсами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Сернурского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района»»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1187,7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Администрация муниципального образования "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Сернурский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муниципальный район"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104491,0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163132,3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116069,1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62888,2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64827,6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Собрание депутатов муниципального образования "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Сернурский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муниципальный район"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1948,8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1845,0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1939,0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2139,0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2239,0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9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Муниципальное учреждение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Сернурского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муниципального района Республики Марий Эл "Отдел культуры администрации муниципального образования "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Сернурский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муниципальный район"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56297,5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53161,8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51648,4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46819,6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51904,3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Муниципальное учреждение "Отдел образования и по делам молодежи администрации муниципального образования "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Сернурский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муниципальный район"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276296,9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273667,8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314970,8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267890,0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262895,7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Финансовый отдел муниципального образования "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Сернурский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муниципальный район"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29735,2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24346,9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11163,8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14991,8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7375E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7375E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469957,2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516153,8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495791,0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394728,5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A452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402006,9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Kadyseva\Pictures\фоны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t="12883" b="68173"/>
          <a:stretch/>
        </p:blipFill>
        <p:spPr bwMode="auto">
          <a:xfrm>
            <a:off x="0" y="0"/>
            <a:ext cx="9148242" cy="764703"/>
          </a:xfrm>
          <a:prstGeom prst="rect">
            <a:avLst/>
          </a:prstGeom>
          <a:noFill/>
          <a:effectLst>
            <a:softEdge rad="3175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/>
          </a:extLst>
        </p:spPr>
      </p:pic>
      <p:sp>
        <p:nvSpPr>
          <p:cNvPr id="4" name="TextBox 3"/>
          <p:cNvSpPr txBox="1"/>
          <p:nvPr/>
        </p:nvSpPr>
        <p:spPr>
          <a:xfrm>
            <a:off x="628971" y="151518"/>
            <a:ext cx="8352928" cy="48474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50" dirty="0" smtClean="0">
                <a:ln w="900" cmpd="sng">
                  <a:solidFill>
                    <a:srgbClr val="3333CC">
                      <a:alpha val="55000"/>
                    </a:srgbClr>
                  </a:solidFill>
                  <a:prstDash val="solid"/>
                </a:ln>
                <a:solidFill>
                  <a:srgbClr val="3333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Муниципальные программы </a:t>
            </a:r>
            <a:endParaRPr lang="ru-RU" sz="2550" dirty="0">
              <a:ln w="900" cmpd="sng">
                <a:solidFill>
                  <a:srgbClr val="3333CC">
                    <a:alpha val="55000"/>
                  </a:srgbClr>
                </a:solidFill>
                <a:prstDash val="solid"/>
              </a:ln>
              <a:solidFill>
                <a:srgbClr val="3333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643688" y="3929063"/>
            <a:ext cx="17462" cy="1587"/>
          </a:xfrm>
          <a:prstGeom prst="line">
            <a:avLst/>
          </a:prstGeom>
          <a:ln w="15875">
            <a:solidFill>
              <a:srgbClr val="FF717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34"/>
          <p:cNvSpPr txBox="1">
            <a:spLocks noChangeArrowheads="1"/>
          </p:cNvSpPr>
          <p:nvPr/>
        </p:nvSpPr>
        <p:spPr bwMode="auto">
          <a:xfrm>
            <a:off x="87313" y="765175"/>
            <a:ext cx="89487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В соответствии с проектом решения Собрания депутатов </a:t>
            </a:r>
            <a:r>
              <a:rPr lang="ru-RU" sz="1100" b="1" i="1" dirty="0" err="1" smtClean="0">
                <a:solidFill>
                  <a:srgbClr val="0070C0"/>
                </a:solidFill>
                <a:latin typeface="Calibri" pitchFamily="34" charset="0"/>
              </a:rPr>
              <a:t>Сернурского</a:t>
            </a:r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 муниципального района</a:t>
            </a:r>
          </a:p>
          <a:p>
            <a:pPr algn="ctr"/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«О бюджете муниципального образования «</a:t>
            </a:r>
            <a:r>
              <a:rPr lang="ru-RU" sz="1100" b="1" i="1" dirty="0" err="1" smtClean="0">
                <a:solidFill>
                  <a:srgbClr val="0070C0"/>
                </a:solidFill>
                <a:latin typeface="Calibri" pitchFamily="34" charset="0"/>
              </a:rPr>
              <a:t>Сернурский</a:t>
            </a:r>
            <a:r>
              <a:rPr lang="ru-RU" sz="1100" b="1" i="1" dirty="0" smtClean="0">
                <a:solidFill>
                  <a:srgbClr val="0070C0"/>
                </a:solidFill>
                <a:latin typeface="Calibri" pitchFamily="34" charset="0"/>
              </a:rPr>
              <a:t> муниципальный район» на 2020 год и на плановый период 2021 и 2022 годов»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950" y="1250950"/>
          <a:ext cx="8856984" cy="4892695"/>
        </p:xfrm>
        <a:graphic>
          <a:graphicData uri="http://schemas.openxmlformats.org/drawingml/2006/table">
            <a:tbl>
              <a:tblPr/>
              <a:tblGrid>
                <a:gridCol w="4878291"/>
                <a:gridCol w="683024"/>
                <a:gridCol w="868731"/>
                <a:gridCol w="882522"/>
                <a:gridCol w="772208"/>
                <a:gridCol w="772208"/>
              </a:tblGrid>
              <a:tr h="2204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программ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отчет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Уточн.план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7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7837">
                <a:tc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образования и повышение эффективности реализации молодежной политики" на 2017-2025 годы</a:t>
                      </a:r>
                    </a:p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280708,5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283766,0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316208,2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267889,9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262895,7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58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культуры, физической культуры, спорта и туризма муниципального образования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Сернурский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муниципальный район" на 2014-2025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57295,0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53836,6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52576,4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47747,7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52832,4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58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жилищно-коммунального и дорожного хозяйства муниципального образования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Сернурский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муниципальный район на 2018-2025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39731,3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89730,1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52094,6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6706,0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9175,0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8391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экономики муниципального образования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Сернурский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муниципальный район" до 2022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3060,7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58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Управление муниципальными финансами и муниципальным долгом муниципального образования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Сернурский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муниципальный район" на 2013-2025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29719,9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24172,1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11163,8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14991,8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20140,3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678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Устойчивое развитие территорий поселений и эффективная деятельность органов местного самоуправления в муниципальном образовании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Сернурский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муниципальный район" в современных условиях на 2014-2025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7093,7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8472,7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10264,5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8195,9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8625,9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587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Формирование законопослушного поведения участников дорожного движения в муниципальном образовании "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Сернурский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муниципальный район" на 2019-2020 годы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1"/>
            <a:ext cx="7786742" cy="12144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Проект бюджета  муниципального образования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"Сернурский муниципальный район"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на 2020-2022 годы (ст. 172 БК РФ)</a:t>
            </a:r>
            <a:b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</a:br>
            <a:endParaRPr lang="ru-RU" sz="2200" i="1" dirty="0">
              <a:latin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714500"/>
            <a:ext cx="7858125" cy="4857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2000" b="1" smtClean="0">
                <a:solidFill>
                  <a:schemeClr val="tx1"/>
                </a:solidFill>
              </a:rPr>
              <a:t>Налоговая политика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x-none" sz="2000" b="1" smtClean="0">
                <a:solidFill>
                  <a:schemeClr val="tx1"/>
                </a:solidFill>
              </a:rPr>
              <a:t> в области доходов от налогов, сборов и платежей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бюджетной устойчивости, увеличение собственной доходной части местного бюджета, реализация мер, направленных </a:t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вовлечение граждан в предпринимательскую деятельность, сокращение неформальной занятости.</a:t>
            </a:r>
          </a:p>
          <a:p>
            <a:pPr marL="360000" algn="just">
              <a:buSzPct val="85000"/>
              <a:buBlip>
                <a:blip r:embed="rId2"/>
              </a:buBlip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устойчивого роста экономики муниципального образования «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Сернурский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муниципальный район», укрепление и развитие налогового потенциала в части качественного администрирования доходных источников бюджета муниципального образования «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Сернурский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муниципальный район» и повышения уровня их собираемости, легализация налоговой базы, включая легализацию «теневой» заработной платы.</a:t>
            </a: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бюджетов бюджетной системы муниципального образования «Сернурский муниципальный район» в условиях разграничения бюджетных полномочий между уровнями публичной власти.</a:t>
            </a:r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основных инструментов привлечения доходных источников в  бюджет муниципального образования «Сернурский муниципальный район». </a:t>
            </a: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None/>
              <a:defRPr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 eaLnBrk="1" fontAlgn="auto" hangingPunct="1">
              <a:spcAft>
                <a:spcPts val="0"/>
              </a:spcAft>
              <a:buSzPct val="85000"/>
              <a:buFont typeface="Arial" pitchFamily="34" charset="0"/>
              <a:buBlip>
                <a:blip r:embed="rId2"/>
              </a:buBlip>
              <a:defRPr/>
            </a:pPr>
            <a:endParaRPr lang="ru-RU" sz="17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-714412" y="4357694"/>
          <a:ext cx="3528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0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Расходы,  направляемые на отрасли социальной сферы в 2020 году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idx="1"/>
          </p:nvPr>
        </p:nvGraphicFramePr>
        <p:xfrm>
          <a:off x="398463" y="1649413"/>
          <a:ext cx="8221662" cy="433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85786" cy="8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18F66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Проект бюджета МО «Сернурский муниципальный район» на 2020 год сформирован  на основе утвержденных Администрацией Сернурского муниципального района              </a:t>
            </a:r>
            <a:r>
              <a:rPr lang="ru-RU" sz="2800" b="1" i="1" dirty="0" smtClean="0">
                <a:solidFill>
                  <a:schemeClr val="tx1"/>
                </a:solidFill>
              </a:rPr>
              <a:t>7 муниципальных программ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582738"/>
          <a:ext cx="8372475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00166" y="2214554"/>
          <a:ext cx="611983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Программная структура расходов бюджета муниципального образования «Сернурский муниципальный район» на 2020 год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075" y="1092200"/>
          <a:ext cx="8702675" cy="560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ct 4"/>
          <p:cNvGraphicFramePr>
            <a:graphicFrameLocks/>
          </p:cNvGraphicFramePr>
          <p:nvPr/>
        </p:nvGraphicFramePr>
        <p:xfrm>
          <a:off x="141288" y="1216025"/>
          <a:ext cx="8578850" cy="528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571472" cy="6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solidFill>
            <a:srgbClr val="CC66FF"/>
          </a:solidFill>
        </p:spPr>
        <p:txBody>
          <a:bodyPr/>
          <a:lstStyle/>
          <a:p>
            <a:pPr eaLnBrk="1" hangingPunct="1"/>
            <a:r>
              <a:rPr lang="ru-RU" sz="2800" b="1" i="1" dirty="0" smtClean="0"/>
              <a:t>Расходы на </a:t>
            </a:r>
            <a:r>
              <a:rPr lang="ru-RU" sz="2800" b="1" i="1" dirty="0" err="1" smtClean="0"/>
              <a:t>непрограммные</a:t>
            </a:r>
            <a:r>
              <a:rPr lang="ru-RU" sz="2800" b="1" i="1" dirty="0" smtClean="0"/>
              <a:t> </a:t>
            </a:r>
            <a:br>
              <a:rPr lang="ru-RU" sz="2800" b="1" i="1" dirty="0" smtClean="0"/>
            </a:br>
            <a:r>
              <a:rPr lang="ru-RU" sz="2800" b="1" i="1" dirty="0" smtClean="0"/>
              <a:t>направления деятельности  в 2020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3208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solidFill>
            <a:srgbClr val="D6B8E4"/>
          </a:solidFill>
        </p:spPr>
        <p:txBody>
          <a:bodyPr/>
          <a:lstStyle/>
          <a:p>
            <a:r>
              <a:rPr lang="ru-RU" sz="3200" dirty="0" smtClean="0"/>
              <a:t>Всего в 2020 году Дорожный фонд района </a:t>
            </a:r>
            <a:br>
              <a:rPr lang="ru-RU" sz="3200" dirty="0" smtClean="0"/>
            </a:br>
            <a:r>
              <a:rPr lang="ru-RU" sz="3200" dirty="0" smtClean="0"/>
              <a:t>составит 52,1 млн. 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CC66FF"/>
          </a:solidFill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(3,9 млн. руб.)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осуществление целевых мероприятий в отношении автомобильных дорог общего пользования местного значения;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(46,9 млн. руб.)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и реконструкция автомобильных дорог общего пользования;</a:t>
            </a:r>
          </a:p>
          <a:p>
            <a:pPr algn="just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млн. руб.)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общего пользования местного значения  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«Образование» 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1500188"/>
          <a:ext cx="7858125" cy="4661853"/>
        </p:xfrm>
        <a:graphic>
          <a:graphicData uri="http://schemas.openxmlformats.org/drawingml/2006/table">
            <a:tbl>
              <a:tblPr/>
              <a:tblGrid>
                <a:gridCol w="5446713"/>
                <a:gridCol w="24114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 проект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Образование, всего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EEFA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Ассигнования по отрасли «Культура»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характеризуются следующими показателями: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50" y="1928813"/>
          <a:ext cx="7286625" cy="4351339"/>
        </p:xfrm>
        <a:graphic>
          <a:graphicData uri="http://schemas.openxmlformats.org/drawingml/2006/table">
            <a:tbl>
              <a:tblPr/>
              <a:tblGrid>
                <a:gridCol w="4211638"/>
                <a:gridCol w="3074987"/>
              </a:tblGrid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2020 год проект (млн.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DE398"/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857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9480" name="Picture 2" descr="http://ic.pics.livejournal.com/kulikova_julia/39356326/19407/19407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8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в 2020 году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 муниципального образования 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2018 году</a:t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86710" y="1785926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 руб.</a:t>
            </a:r>
            <a:endParaRPr lang="ru-RU" sz="1600" dirty="0"/>
          </a:p>
        </p:txBody>
      </p:sp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821716" cy="92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расходов бюджетов поселений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Национальная экономика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428736"/>
          <a:ext cx="8143932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32084" cy="714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214282" y="0"/>
            <a:ext cx="8715436" cy="1600438"/>
          </a:xfrm>
          <a:prstGeom prst="flowChartAlternateProcess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Нормативная правовая база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формирования налоговых и неналоговых доходов 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консолидированного бюджета муниципального образования</a:t>
            </a:r>
          </a:p>
          <a:p>
            <a:pPr algn="ctr"/>
            <a:r>
              <a:rPr lang="ru-RU" sz="22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</a:rPr>
              <a:t>«Сернурский муниципальный район»</a:t>
            </a:r>
            <a:endParaRPr lang="ru-RU" sz="2200" i="1" dirty="0"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643050"/>
          <a:ext cx="611983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  муниципального образования 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</a:t>
            </a:r>
            <a:b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2020 году</a:t>
            </a:r>
            <a: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1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58082" y="1857364"/>
            <a:ext cx="113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тыс. руб.</a:t>
            </a:r>
            <a:endParaRPr lang="ru-RU" sz="2000" dirty="0"/>
          </a:p>
        </p:txBody>
      </p:sp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95294" cy="78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расходов бюджетов поселений  </a:t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в 2020 году</a:t>
            </a:r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714488"/>
          <a:ext cx="835824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095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41" y="0"/>
            <a:ext cx="9177882" cy="6858000"/>
          </a:xfrm>
          <a:prstGeom prst="rect">
            <a:avLst/>
          </a:prstGeom>
        </p:spPr>
      </p:pic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  <a:scene3d>
              <a:camera prst="perspectiveRelaxedModerately"/>
              <a:lightRig rig="flat" dir="t"/>
            </a:scene3d>
            <a:sp3d extrusionH="57150" contourW="25400">
              <a:bevelB w="50800" h="38100" prst="riblet"/>
              <a:extrusionClr>
                <a:srgbClr val="00FF99"/>
              </a:extrusionClr>
              <a:contourClr>
                <a:srgbClr val="00B050"/>
              </a:contourClr>
            </a:sp3d>
          </a:bodyPr>
          <a:lstStyle/>
          <a:p>
            <a:pPr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rgbClr val="00B050"/>
                </a:solidFill>
              </a:rPr>
              <a:t>        </a:t>
            </a: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СПАСИБО ЗА</a:t>
            </a:r>
            <a:b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</a:br>
            <a:r>
              <a:rPr lang="ru-RU" sz="8000" b="1" dirty="0" smtClean="0">
                <a:solidFill>
                  <a:srgbClr val="00B050"/>
                </a:solidFill>
                <a:effectLst>
                  <a:outerShdw blurRad="50800" dist="38100" dir="10800000" algn="r" rotWithShape="0">
                    <a:prstClr val="black">
                      <a:alpha val="42000"/>
                    </a:prstClr>
                  </a:outerShdw>
                </a:effectLst>
              </a:rPr>
              <a:t>         ВНИМАНИЕ!</a:t>
            </a:r>
          </a:p>
        </p:txBody>
      </p:sp>
      <p:pic>
        <p:nvPicPr>
          <p:cNvPr id="31746" name="Picture 2" descr="http://www.vbratske.ru/i/bratsk_news/12907583028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572660" cy="685799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628" y="1571612"/>
          <a:ext cx="3643337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8" descr="gerb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8" y="1857364"/>
          <a:ext cx="8158162" cy="3859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43338"/>
                <a:gridCol w="1500198"/>
                <a:gridCol w="1571636"/>
                <a:gridCol w="1442990"/>
              </a:tblGrid>
              <a:tr h="370599"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плановый период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59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0584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Налоговые и неналоговые доходы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176431,0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183604,3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190510,1</a:t>
                      </a:r>
                      <a:endParaRPr lang="ru-RU" sz="2000" dirty="0"/>
                    </a:p>
                  </a:txBody>
                  <a:tcPr/>
                </a:tc>
              </a:tr>
              <a:tr h="100518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Безвозмездные поступления из республиканского бюджета Республики</a:t>
                      </a:r>
                      <a:r>
                        <a:rPr lang="ru-RU" sz="2000" baseline="0" dirty="0" smtClean="0"/>
                        <a:t> Марий Эл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363849,4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311000,2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234358,2</a:t>
                      </a:r>
                      <a:endParaRPr lang="ru-RU" sz="2000" dirty="0"/>
                    </a:p>
                  </a:txBody>
                  <a:tcPr/>
                </a:tc>
              </a:tr>
              <a:tr h="39598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Всего доходов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540280,4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494604,5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424868,3</a:t>
                      </a:r>
                      <a:endParaRPr lang="ru-RU" sz="2000" dirty="0"/>
                    </a:p>
                  </a:txBody>
                  <a:tcPr/>
                </a:tc>
              </a:tr>
              <a:tr h="61872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Всего расходов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540280,4</a:t>
                      </a:r>
                      <a:endParaRPr lang="ru-RU" sz="20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494604,5</a:t>
                      </a:r>
                      <a:endParaRPr lang="ru-RU" sz="2000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424868,3</a:t>
                      </a:r>
                      <a:endParaRPr lang="ru-RU" sz="2000" b="0" i="0" u="none" strike="noStrike" dirty="0"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9598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Дефицит (-)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0,0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42844" y="214290"/>
            <a:ext cx="8858312" cy="1298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000" kern="10" spc="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28564" y="142852"/>
            <a:ext cx="8572592" cy="130497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 основных характеристик консолидированного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2020 год и на плановый период 2021 и 2022 годов</a:t>
            </a:r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642909" cy="72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75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</a:t>
            </a:r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285750" y="928688"/>
          <a:ext cx="8643938" cy="5143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84927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Сернурского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в 2020 году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142875" y="1285860"/>
          <a:ext cx="9001125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8" descr="gerb_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714348" cy="80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5720" y="142852"/>
            <a:ext cx="8572560" cy="9477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основных параметров 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бюджетов поселений муниципального образования</a:t>
            </a:r>
          </a:p>
          <a:p>
            <a:pPr algn="ctr" rtl="0"/>
            <a:r>
              <a:rPr lang="ru-RU" sz="1600" i="1" kern="10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«Сернурский муниципальный район» на 2020 год </a:t>
            </a:r>
            <a:endParaRPr lang="ru-RU" sz="1600" i="1" kern="10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500034" y="1857364"/>
          <a:ext cx="82582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8" descr="gerb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4738" cy="59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BA443151ADE747B2A2357184BB97A1" ma:contentTypeVersion="3" ma:contentTypeDescription="Создание документа." ma:contentTypeScope="" ma:versionID="5e55784aba460e68bc8f17772c3e9064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1c21b618-6488-4909-9489-05f383173833" targetNamespace="http://schemas.microsoft.com/office/2006/metadata/properties" ma:root="true" ma:fieldsID="9a9fd4dccad6807d721fc9e76943c226" ns2:_="" ns3:_="" ns4:_="">
    <xsd:import namespace="57504d04-691e-4fc4-8f09-4f19fdbe90f6"/>
    <xsd:import namespace="6d7c22ec-c6a4-4777-88aa-bc3c76ac660e"/>
    <xsd:import namespace="1c21b618-6488-4909-9489-05f3831738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21b618-6488-4909-9489-05f383173833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2020" ma:default="2021 год" ma:format="RadioButtons" ma:internalName="_x041f__x0430__x043f__x043a__x0430_">
      <xsd:simpleType>
        <xsd:restriction base="dms:Choice">
          <xsd:enumeration value="2021 год"/>
          <xsd:enumeration value="2020 год"/>
          <xsd:enumeration value="2019 год"/>
          <xsd:enumeration value="2018 год"/>
          <xsd:enumeration value="2017 год"/>
          <xsd:enumeration value="2016 год"/>
          <xsd:enumeration value="2015 год"/>
          <xsd:enumeration value="2014 год"/>
          <xsd:enumeration value="2013 год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x041f__x0430__x043f__x043a__x0430_ xmlns="1c21b618-6488-4909-9489-05f383173833">2019 год</_x041f__x0430__x043f__x043a__x0430_>
    <_dlc_DocId xmlns="57504d04-691e-4fc4-8f09-4f19fdbe90f6">XXJ7TYMEEKJ2-3173-23</_dlc_DocId>
    <_dlc_DocIdUrl xmlns="57504d04-691e-4fc4-8f09-4f19fdbe90f6">
      <Url>https://vip.gov.mari.ru/sernur/_layouts/DocIdRedir.aspx?ID=XXJ7TYMEEKJ2-3173-23</Url>
      <Description>XXJ7TYMEEKJ2-3173-23</Description>
    </_dlc_DocIdUrl>
  </documentManagement>
</p:properties>
</file>

<file path=customXml/itemProps1.xml><?xml version="1.0" encoding="utf-8"?>
<ds:datastoreItem xmlns:ds="http://schemas.openxmlformats.org/officeDocument/2006/customXml" ds:itemID="{E46A6857-63F5-4CD4-9922-534A5346E858}"/>
</file>

<file path=customXml/itemProps2.xml><?xml version="1.0" encoding="utf-8"?>
<ds:datastoreItem xmlns:ds="http://schemas.openxmlformats.org/officeDocument/2006/customXml" ds:itemID="{317AC0E2-3324-4B32-9B4F-1AB1E9018952}"/>
</file>

<file path=customXml/itemProps3.xml><?xml version="1.0" encoding="utf-8"?>
<ds:datastoreItem xmlns:ds="http://schemas.openxmlformats.org/officeDocument/2006/customXml" ds:itemID="{44F04D3B-C485-440E-A462-853B83306783}"/>
</file>

<file path=customXml/itemProps4.xml><?xml version="1.0" encoding="utf-8"?>
<ds:datastoreItem xmlns:ds="http://schemas.openxmlformats.org/officeDocument/2006/customXml" ds:itemID="{945AA3C9-69C3-447C-914D-0C1BE07BCF44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7599</TotalTime>
  <Words>2569</Words>
  <Application>Microsoft Office PowerPoint</Application>
  <PresentationFormat>Экран (4:3)</PresentationFormat>
  <Paragraphs>865</Paragraphs>
  <Slides>52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Слайд 1</vt:lpstr>
      <vt:lpstr>Слайд 2</vt:lpstr>
      <vt:lpstr>Проект бюджета  муниципального образования "Сернурский муниципальный район" на 2020 - 2022 годы (ст. 172 БК РФ) </vt:lpstr>
      <vt:lpstr>Проект бюджета  муниципального образования "Сернурский муниципальный район" на 2020-2022 годы (ст. 172 БК РФ) </vt:lpstr>
      <vt:lpstr>Слайд 5</vt:lpstr>
      <vt:lpstr>Слайд 6</vt:lpstr>
      <vt:lpstr>Доходы бюджета муниципального района</vt:lpstr>
      <vt:lpstr>Структура налоговых и неналоговых доходов бюджета Сернурского муниципального района в 2020 году</vt:lpstr>
      <vt:lpstr>Слайд 9</vt:lpstr>
      <vt:lpstr>Слайд 10</vt:lpstr>
      <vt:lpstr> Изменение доходной базы консолидированного бюджета муниципального образования «Сернурский муниципальный район»              в 2020 году в связи с изменением законодательства Российской Федерации </vt:lpstr>
      <vt:lpstr>Слайд 12</vt:lpstr>
      <vt:lpstr>Структура налоговых и неналоговых доходов консолидированного  бюджета муниципального образования «Сернурский муниципальный район» в 2020 году</vt:lpstr>
      <vt:lpstr>   </vt:lpstr>
      <vt:lpstr>Слайд 15</vt:lpstr>
      <vt:lpstr>Структура налоговых и неналоговых доходов бюджетов поселений муниципального образования  «Сернурский муниципальный район» в 2020 году</vt:lpstr>
      <vt:lpstr>Прогноз налоговых доходов бюджета Сернурского муниципального района на 2020 год и на плановый период 2021 и 2022 годов</vt:lpstr>
      <vt:lpstr>Прогноз неналоговых доходов бюджета Сернурского муниципального района на 2020 год и на плановый период 2021 и 2022 годов</vt:lpstr>
      <vt:lpstr>Прогноз налогов на совокупный доход в бюджет Сернурского муниципального района на 2020 год и на плановый период 2021 и 2022 годов</vt:lpstr>
      <vt:lpstr>Прогноз акцизов по подакцизным товарам (продукции) производимым на территории Российской Федерации в бюджет Сернурского муниципального района на 2020 год и на плановый период 2021 и 2022 годов</vt:lpstr>
      <vt:lpstr>Прогноз доходов от использования муниципального имущества  в бюджет Сернурского муниципального района на 2020 год и на плановый период 2021 и 2022 годов</vt:lpstr>
      <vt:lpstr>Административные штрафы, установленные Главой 5 Кодекса Российской Федерации об административных правонарушениях, за административные правонарушения, посягающие на права граждан, налагаемые мировыми судьями, комиссиями по делам несовершеннолетних и защите их прав бюджет Сернурского муниципального района на 2020 год и на плановый период 2021 и 2022 годов</vt:lpstr>
      <vt:lpstr>  Прогноз доходов бюджетов поселений муниципального образования  «Сернурский муниципальный район» от налогов, сборов и платежей  на 2020 год </vt:lpstr>
      <vt:lpstr>Прогноз доходов бюджета муниципального образования  «Городское поселение Сернур»  от налогов, сборов и платежей  на 2020 год</vt:lpstr>
      <vt:lpstr>Прогноз налога на доходы физических лиц по бюджетам сельских поселений на 2020 год</vt:lpstr>
      <vt:lpstr>Прогноз единого сельскохозяйственного налога по бюджетам сельских поселений  на 2020 год</vt:lpstr>
      <vt:lpstr>Прогноз налога на имущество физических лиц по бюджетам сельских поселений на 2020 год</vt:lpstr>
      <vt:lpstr>Прогноз земельного налога по бюджетам сельских поселений на 2020 год</vt:lpstr>
      <vt:lpstr>Прогноз доходов от использования муниципального имущества по бюджетам сельских поселений на 2020 год</vt:lpstr>
      <vt:lpstr>Прогноз безвозмездных поступлений  из республиканского бюджета Республики Марий Эл  бюджету  Сернурского муниципального района на 2020-2022 годы</vt:lpstr>
      <vt:lpstr>Межбюджетные трансферты  бюджетам поселений  на 2020-2022 годы</vt:lpstr>
      <vt:lpstr>Распределение межбюджетных трансфертов бюджетам поселений  на 2020-2022 годы</vt:lpstr>
      <vt:lpstr>Слайд 33</vt:lpstr>
      <vt:lpstr>Расходы бюджета</vt:lpstr>
      <vt:lpstr>Структура расходов консолидированного бюджета Сернурского муниципального района на 2020 год, млн. рублей</vt:lpstr>
      <vt:lpstr>Слайд 36</vt:lpstr>
      <vt:lpstr>Слайд 37</vt:lpstr>
      <vt:lpstr>Слайд 38</vt:lpstr>
      <vt:lpstr>Слайд 39</vt:lpstr>
      <vt:lpstr> Расходы,  направляемые на отрасли социальной сферы в 2020 году </vt:lpstr>
      <vt:lpstr>Проект бюджета МО «Сернурский муниципальный район» на 2020 год сформирован  на основе утвержденных Администрацией Сернурского муниципального района              7 муниципальных программ</vt:lpstr>
      <vt:lpstr>Программная структура расходов бюджета муниципального образования «Сернурский муниципальный район» на 2020 год </vt:lpstr>
      <vt:lpstr>Расходы на непрограммные  направления деятельности  в 2020 году</vt:lpstr>
      <vt:lpstr>Всего в 2020 году Дорожный фонд района  составит 52,1 млн. рублей</vt:lpstr>
      <vt:lpstr>Ассигнования по отрасли «Образование» характеризуются следующими показателями: </vt:lpstr>
      <vt:lpstr>Ассигнования по отрасли «Культура»  характеризуются следующими показателями: </vt:lpstr>
      <vt:lpstr>Проект расходов бюджетов поселений муниципального образования  «Сернурский муниципальный район» в 2020 году </vt:lpstr>
      <vt:lpstr>Проект  расходов бюджетов поселений муниципального образования  «Сернурский муниципальный район» в 2018 году </vt:lpstr>
      <vt:lpstr>Проект  расходов бюджетов поселений муниципального образования  «Сернурский муниципальный район» в 2018 году</vt:lpstr>
      <vt:lpstr>Проект расходов бюджетов поселений  муниципального образования  «Сернурский муниципальный район» в 2020 году </vt:lpstr>
      <vt:lpstr> Проект расходов бюджетов поселений   муниципального образования  «Сернурский муниципальный район» в 2020 году </vt:lpstr>
      <vt:lpstr>        СПАСИБО ЗА          ВНИМАНИЕ!</vt:lpstr>
    </vt:vector>
  </TitlesOfParts>
  <Company>rfo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МО «Сернурский муниципальный район» на 2020 год и на плановый период 2021 и 2022 годов</dc:title>
  <dc:creator>veronika</dc:creator>
  <cp:lastModifiedBy>Ustugova</cp:lastModifiedBy>
  <cp:revision>868</cp:revision>
  <dcterms:created xsi:type="dcterms:W3CDTF">2013-11-21T12:57:38Z</dcterms:created>
  <dcterms:modified xsi:type="dcterms:W3CDTF">2019-12-12T12:11:35Z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0x0101001EBA443151ADE747B2A2357184BB97A1</vt:lpwstr>
  </property>
  <property fmtid="{D5CDD505-2E9C-101B-9397-08002B2CF9AE}" pid="3" name="_dlc_DocIdItemGuid">
    <vt:lpwstr>5b88d0f1-4631-4d2f-b4e1-d61232eee789</vt:lpwstr>
  </property>
</Properties>
</file>